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ags/tag62.xml" ContentType="application/vnd.openxmlformats-officedocument.presentationml.tags+xml"/>
  <Override PartName="/ppt/notesSlides/notesSlide1.xml" ContentType="application/vnd.openxmlformats-officedocument.presentationml.notesSlide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6"/>
  </p:notesMasterIdLst>
  <p:handoutMasterIdLst>
    <p:handoutMasterId r:id="rId37"/>
  </p:handoutMasterIdLst>
  <p:sldIdLst>
    <p:sldId id="256" r:id="rId2"/>
    <p:sldId id="257" r:id="rId3"/>
    <p:sldId id="258" r:id="rId4"/>
    <p:sldId id="259" r:id="rId5"/>
    <p:sldId id="260" r:id="rId6"/>
    <p:sldId id="263" r:id="rId7"/>
    <p:sldId id="264" r:id="rId8"/>
    <p:sldId id="262" r:id="rId9"/>
    <p:sldId id="261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5" r:id="rId19"/>
    <p:sldId id="276" r:id="rId20"/>
    <p:sldId id="277" r:id="rId21"/>
    <p:sldId id="278" r:id="rId22"/>
    <p:sldId id="291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2" r:id="rId35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32E61C53-9BB0-4226-B9A9-ED3973F26332}">
          <p14:sldIdLst>
            <p14:sldId id="256"/>
            <p14:sldId id="257"/>
            <p14:sldId id="258"/>
            <p14:sldId id="259"/>
            <p14:sldId id="260"/>
            <p14:sldId id="263"/>
            <p14:sldId id="264"/>
            <p14:sldId id="262"/>
            <p14:sldId id="261"/>
            <p14:sldId id="266"/>
            <p14:sldId id="267"/>
            <p14:sldId id="268"/>
            <p14:sldId id="269"/>
            <p14:sldId id="270"/>
            <p14:sldId id="271"/>
            <p14:sldId id="272"/>
            <p14:sldId id="273"/>
            <p14:sldId id="275"/>
            <p14:sldId id="276"/>
            <p14:sldId id="277"/>
            <p14:sldId id="278"/>
            <p14:sldId id="291"/>
            <p14:sldId id="279"/>
            <p14:sldId id="280"/>
            <p14:sldId id="281"/>
            <p14:sldId id="282"/>
            <p14:sldId id="283"/>
            <p14:sldId id="284"/>
            <p14:sldId id="285"/>
            <p14:sldId id="286"/>
            <p14:sldId id="287"/>
            <p14:sldId id="288"/>
            <p14:sldId id="289"/>
            <p14:sldId id="292"/>
          </p14:sldIdLst>
        </p14:section>
        <p14:section name="无标题节" id="{5A534656-A5D0-4C45-B912-69D10E29BA63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78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778" autoAdjust="0"/>
    <p:restoredTop sz="94660"/>
  </p:normalViewPr>
  <p:slideViewPr>
    <p:cSldViewPr snapToGrid="0">
      <p:cViewPr varScale="1">
        <p:scale>
          <a:sx n="72" d="100"/>
          <a:sy n="72" d="100"/>
        </p:scale>
        <p:origin x="696" y="72"/>
      </p:cViewPr>
      <p:guideLst>
        <p:guide orient="horz" pos="2178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>
                <a:latin typeface="微软雅黑" panose="020B0503020204020204" charset="-122"/>
                <a:ea typeface="微软雅黑" panose="020B0503020204020204" charset="-122"/>
              </a:rPr>
              <a:t>2022-10-09</a:t>
            </a:fld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>
                <a:latin typeface="微软雅黑" panose="020B0503020204020204" charset="-122"/>
                <a:ea typeface="微软雅黑" panose="020B0503020204020204" charset="-122"/>
              </a:rPr>
              <a:t>‹#›</a:t>
            </a:fld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1AC49D05-6128-4D0D-A32A-06A5E73B386C}" type="datetimeFigureOut">
              <a:rPr lang="zh-CN" altLang="en-US" smtClean="0"/>
              <a:t>2022-10-09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5849F42C-2DAE-424C-A4B8-3140182C3E9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6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tags" Target="../tags/tag9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1.xml"/><Relationship Id="rId4" Type="http://schemas.openxmlformats.org/officeDocument/2006/relationships/tags" Target="../tags/tag10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6.xml"/><Relationship Id="rId4" Type="http://schemas.openxmlformats.org/officeDocument/2006/relationships/tags" Target="../tags/tag15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tags" Target="../tags/tag19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21.xml"/><Relationship Id="rId4" Type="http://schemas.openxmlformats.org/officeDocument/2006/relationships/tags" Target="../tags/tag20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24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tags" Target="../tags/tag27.xml"/><Relationship Id="rId5" Type="http://schemas.openxmlformats.org/officeDocument/2006/relationships/tags" Target="../tags/tag26.xml"/><Relationship Id="rId4" Type="http://schemas.openxmlformats.org/officeDocument/2006/relationships/tags" Target="../tags/tag25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tags" Target="../tags/tag35.xml"/><Relationship Id="rId3" Type="http://schemas.openxmlformats.org/officeDocument/2006/relationships/tags" Target="../tags/tag30.xml"/><Relationship Id="rId7" Type="http://schemas.openxmlformats.org/officeDocument/2006/relationships/tags" Target="../tags/tag34.xml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6" Type="http://schemas.openxmlformats.org/officeDocument/2006/relationships/tags" Target="../tags/tag33.xml"/><Relationship Id="rId5" Type="http://schemas.openxmlformats.org/officeDocument/2006/relationships/tags" Target="../tags/tag32.xml"/><Relationship Id="rId4" Type="http://schemas.openxmlformats.org/officeDocument/2006/relationships/tags" Target="../tags/tag31.xml"/><Relationship Id="rId9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tags" Target="../tags/tag36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39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42.xml"/><Relationship Id="rId2" Type="http://schemas.openxmlformats.org/officeDocument/2006/relationships/tags" Target="../tags/tag41.xml"/><Relationship Id="rId1" Type="http://schemas.openxmlformats.org/officeDocument/2006/relationships/tags" Target="../tags/tag40.xml"/><Relationship Id="rId4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45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44.xml"/><Relationship Id="rId1" Type="http://schemas.openxmlformats.org/officeDocument/2006/relationships/tags" Target="../tags/tag43.xml"/><Relationship Id="rId6" Type="http://schemas.openxmlformats.org/officeDocument/2006/relationships/tags" Target="../tags/tag48.xml"/><Relationship Id="rId5" Type="http://schemas.openxmlformats.org/officeDocument/2006/relationships/tags" Target="../tags/tag47.xml"/><Relationship Id="rId4" Type="http://schemas.openxmlformats.org/officeDocument/2006/relationships/tags" Target="../tags/tag46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51.xml"/><Relationship Id="rId2" Type="http://schemas.openxmlformats.org/officeDocument/2006/relationships/tags" Target="../tags/tag50.xml"/><Relationship Id="rId1" Type="http://schemas.openxmlformats.org/officeDocument/2006/relationships/tags" Target="../tags/tag49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53.xml"/><Relationship Id="rId4" Type="http://schemas.openxmlformats.org/officeDocument/2006/relationships/tags" Target="../tags/tag5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56.xml"/><Relationship Id="rId2" Type="http://schemas.openxmlformats.org/officeDocument/2006/relationships/tags" Target="../tags/tag55.xml"/><Relationship Id="rId1" Type="http://schemas.openxmlformats.org/officeDocument/2006/relationships/tags" Target="../tags/tag54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57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tags" Target="../tags/tag60.xml"/><Relationship Id="rId2" Type="http://schemas.openxmlformats.org/officeDocument/2006/relationships/tags" Target="../tags/tag59.xml"/><Relationship Id="rId1" Type="http://schemas.openxmlformats.org/officeDocument/2006/relationships/tags" Target="../tags/tag58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6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"/>
            </p:custDataLst>
          </p:nvPr>
        </p:nvSpPr>
        <p:spPr>
          <a:xfrm>
            <a:off x="502412" y="2588281"/>
            <a:ext cx="8139178" cy="899167"/>
          </a:xfrm>
        </p:spPr>
        <p:txBody>
          <a:bodyPr lIns="101600" tIns="38100" rIns="25400" bIns="38100" anchor="t" anchorCtr="0">
            <a:noAutofit/>
          </a:bodyPr>
          <a:lstStyle>
            <a:lvl1pPr algn="ctr">
              <a:defRPr sz="5400" b="0" spc="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2"/>
            </p:custDataLst>
          </p:nvPr>
        </p:nvSpPr>
        <p:spPr>
          <a:xfrm>
            <a:off x="502412" y="3566160"/>
            <a:ext cx="8139178" cy="950984"/>
          </a:xfrm>
        </p:spPr>
        <p:txBody>
          <a:bodyPr lIns="101600" tIns="38100" rIns="76200" bIns="38100">
            <a:noAutofit/>
          </a:bodyPr>
          <a:lstStyle>
            <a:lvl1pPr marL="0" indent="0" algn="ctr" eaLnBrk="1" fontAlgn="auto" latinLnBrk="0" hangingPunct="1">
              <a:lnSpc>
                <a:spcPct val="100000"/>
              </a:lnSpc>
              <a:buNone/>
              <a:defRPr sz="2400" u="none" strike="noStrike" kern="1200" cap="none" spc="200" normalizeH="0" baseline="0">
                <a:solidFill>
                  <a:schemeClr val="tx1"/>
                </a:solidFill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2022-10-09</a:t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cover dir="d"/>
      </p:transition>
    </mc:Choice>
    <mc:Fallback xmlns="">
      <p:transition>
        <p:cover dir="d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02412" y="432000"/>
            <a:ext cx="8139178" cy="64800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502412" y="1296000"/>
            <a:ext cx="8139178" cy="5041355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2022-10-09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cover dir="d"/>
      </p:transition>
    </mc:Choice>
    <mc:Fallback xmlns="">
      <p:transition>
        <p:cover dir="d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02448" y="3808730"/>
            <a:ext cx="8139178" cy="624845"/>
          </a:xfrm>
        </p:spPr>
        <p:txBody>
          <a:bodyPr lIns="101600" tIns="38100" rIns="63500" bIns="38100" anchor="t" anchorCtr="0">
            <a:noAutofit/>
          </a:bodyPr>
          <a:lstStyle>
            <a:lvl1pPr>
              <a:defRPr sz="3600" b="0" u="none" strike="noStrike" kern="1200" cap="none" spc="300" normalizeH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502444" y="4511675"/>
            <a:ext cx="8139178" cy="1077985"/>
          </a:xfrm>
        </p:spPr>
        <p:txBody>
          <a:bodyPr lIns="101600" tIns="38100" rIns="76200" bIns="38100">
            <a:noAutofit/>
          </a:bodyPr>
          <a:lstStyle>
            <a:lvl1pPr marL="0" indent="0" eaLnBrk="1" fontAlgn="auto" latinLnBrk="0" hangingPunct="1"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2022-10-09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cover dir="d"/>
      </p:transition>
    </mc:Choice>
    <mc:Fallback xmlns="">
      <p:transition>
        <p:cover dir="d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02412" y="432000"/>
            <a:ext cx="8139178" cy="64800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502448" y="1296000"/>
            <a:ext cx="3962432" cy="5040000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4679158" y="1296000"/>
            <a:ext cx="3962432" cy="5040000"/>
          </a:xfrm>
        </p:spPr>
        <p:txBody>
          <a:bodyPr>
            <a:noAutofit/>
          </a:bodyPr>
          <a:lstStyle>
            <a:lvl1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2022-10-09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cover dir="d"/>
      </p:transition>
    </mc:Choice>
    <mc:Fallback xmlns="">
      <p:transition>
        <p:cover dir="d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02412" y="432000"/>
            <a:ext cx="8139178" cy="64800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502448" y="1296000"/>
            <a:ext cx="3962432" cy="381003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1" u="none" strike="noStrike" kern="1200" cap="none" spc="200" normalizeH="0" baseline="0">
                <a:solidFill>
                  <a:schemeClr val="tx1"/>
                </a:solidFill>
                <a:uFillTx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502444" y="1789043"/>
            <a:ext cx="3962400" cy="4552234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4676813" y="1296000"/>
            <a:ext cx="3962432" cy="38100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4676813" y="1789043"/>
            <a:ext cx="3962432" cy="4552234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2022-10-09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cover dir="d"/>
      </p:transition>
    </mc:Choice>
    <mc:Fallback xmlns="">
      <p:transition>
        <p:cover dir="d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2022-10-09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cover dir="d"/>
      </p:transition>
    </mc:Choice>
    <mc:Fallback xmlns="">
      <p:transition>
        <p:cover dir="d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2022-10-09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cover dir="d"/>
      </p:transition>
    </mc:Choice>
    <mc:Fallback xmlns="">
      <p:transition>
        <p:cover dir="d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502448" y="1296000"/>
            <a:ext cx="3962432" cy="5040000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4679194" y="1296000"/>
            <a:ext cx="3962432" cy="504000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>2022-10-09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cover dir="d"/>
      </p:transition>
    </mc:Choice>
    <mc:Fallback xmlns="">
      <p:transition>
        <p:cover dir="d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7928351" y="952508"/>
            <a:ext cx="713238" cy="538890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502444" y="952500"/>
            <a:ext cx="7371076" cy="5388907"/>
          </a:xfrm>
        </p:spPr>
        <p:txBody>
          <a:bodyPr vert="eaVert"/>
          <a:lstStyle>
            <a:lvl1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2022-10-09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cover dir="d"/>
      </p:transition>
    </mc:Choice>
    <mc:Fallback xmlns="">
      <p:transition>
        <p:cover dir="d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2022-10-09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502448" y="952508"/>
            <a:ext cx="8139178" cy="50400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cover dir="d"/>
      </p:transition>
    </mc:Choice>
    <mc:Fallback xmlns="">
      <p:transition>
        <p:cover dir="d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2022-10-09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502412" y="2588281"/>
            <a:ext cx="8139178" cy="899167"/>
          </a:xfrm>
        </p:spPr>
        <p:txBody>
          <a:bodyPr vert="horz" lIns="101600" tIns="38100" rIns="25400" bIns="38100" rtlCol="0" anchor="t" anchorCtr="0">
            <a:no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5400" b="0" i="0" u="none" strike="noStrike" kern="1200" cap="none" spc="600" normalizeH="0" baseline="0" noProof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cover dir="d"/>
      </p:transition>
    </mc:Choice>
    <mc:Fallback xmlns="">
      <p:transition>
        <p:cover dir="d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1.xml"/><Relationship Id="rId18" Type="http://schemas.openxmlformats.org/officeDocument/2006/relationships/tags" Target="../tags/tag6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tags" Target="../tags/tag5.xml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3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50000">
              <a:schemeClr val="tx1"/>
            </a:gs>
            <a:gs pos="50000">
              <a:schemeClr val="accent1">
                <a:lumMod val="75000"/>
              </a:schemeClr>
            </a:gs>
          </a:gsLst>
          <a:lin ang="19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3"/>
            </p:custDataLst>
          </p:nvPr>
        </p:nvSpPr>
        <p:spPr>
          <a:xfrm>
            <a:off x="502412" y="432000"/>
            <a:ext cx="8139178" cy="648000"/>
          </a:xfrm>
          <a:prstGeom prst="rect">
            <a:avLst/>
          </a:prstGeom>
        </p:spPr>
        <p:txBody>
          <a:bodyPr vert="horz" lIns="101600" tIns="38100" rIns="76200" bIns="38100" rtlCol="0" anchor="ctr" anchorCtr="0">
            <a:no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4"/>
            </p:custDataLst>
          </p:nvPr>
        </p:nvSpPr>
        <p:spPr>
          <a:xfrm>
            <a:off x="502412" y="1296000"/>
            <a:ext cx="8139178" cy="5040000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5"/>
            </p:custDataLst>
          </p:nvPr>
        </p:nvSpPr>
        <p:spPr>
          <a:xfrm>
            <a:off x="659807" y="6349833"/>
            <a:ext cx="2025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>2022-10-09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6"/>
            </p:custDataLst>
          </p:nvPr>
        </p:nvSpPr>
        <p:spPr>
          <a:xfrm>
            <a:off x="3087000" y="6349833"/>
            <a:ext cx="297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7"/>
            </p:custDataLst>
          </p:nvPr>
        </p:nvSpPr>
        <p:spPr>
          <a:xfrm>
            <a:off x="6457950" y="6349833"/>
            <a:ext cx="2025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7" name="KSO_TEMPLATE" hidden="1"/>
          <p:cNvSpPr/>
          <p:nvPr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>
        <p:cover dir="d"/>
      </p:transition>
    </mc:Choice>
    <mc:Fallback xmlns="">
      <p:transition>
        <p:cover dir="d"/>
      </p:transition>
    </mc:Fallback>
  </mc:AlternateConten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800" b="1" u="none" strike="noStrike" kern="1200" cap="none" spc="200" normalizeH="0">
          <a:solidFill>
            <a:schemeClr val="tx1"/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6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6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6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6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6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6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6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7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7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7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7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7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7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7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7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7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8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8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8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8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8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5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8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8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8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89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90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9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9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9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9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9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463826" y="1895460"/>
            <a:ext cx="8680173" cy="2053687"/>
          </a:xfrm>
          <a:prstGeom prst="rect">
            <a:avLst/>
          </a:prstGeom>
        </p:spPr>
        <p:txBody>
          <a:bodyPr vert="horz" wrap="square" lIns="101600" tIns="38100" rIns="25400" bIns="38100" rtlCol="0" anchor="t" anchorCtr="0">
            <a:noAutofit/>
          </a:bodyPr>
          <a:lstStyle/>
          <a:p>
            <a:pPr lvl="0" algn="ctr">
              <a:buClrTx/>
              <a:buSzTx/>
              <a:buFontTx/>
            </a:pPr>
            <a:r>
              <a:rPr lang="zh-CN" altLang="zh-CN" sz="8800" b="1" spc="6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人力成本分析</a:t>
            </a:r>
            <a:endParaRPr lang="en-US" altLang="zh-CN" sz="8800" b="1" spc="6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ea"/>
            </a:endParaRPr>
          </a:p>
          <a:p>
            <a:pPr lvl="0" algn="ctr">
              <a:buClrTx/>
              <a:buSzTx/>
              <a:buFontTx/>
            </a:pPr>
            <a:r>
              <a:rPr lang="zh-CN" altLang="zh-CN" sz="8800" b="1" spc="6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与控制</a:t>
            </a:r>
          </a:p>
        </p:txBody>
      </p:sp>
    </p:spTree>
    <p:custDataLst>
      <p:tags r:id="rId1"/>
    </p:custDataLst>
  </p:cSld>
  <p:clrMapOvr>
    <a:masterClrMapping/>
  </p:clrMapOvr>
  <p:transition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7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 bldLvl="0"/>
      <p:bldP spid="3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altLang="zh-CN">
                <a:solidFill>
                  <a:schemeClr val="bg1"/>
                </a:solidFill>
                <a:sym typeface="+mn-ea"/>
              </a:rPr>
              <a:t>目录</a:t>
            </a:r>
            <a:endParaRPr lang="zh-CN" altLang="zh-CN">
              <a:solidFill>
                <a:schemeClr val="bg1"/>
              </a:solidFill>
              <a:sym typeface="+mn-ea"/>
            </a:endParaRPr>
          </a:p>
        </p:txBody>
      </p:sp>
      <p:sp>
        <p:nvSpPr>
          <p:cNvPr id="7171" name="Rectangle 3"/>
          <p:cNvSpPr>
            <a:spLocks noGrp="1"/>
          </p:cNvSpPr>
          <p:nvPr>
            <p:ph type="body" idx="4294967295"/>
          </p:nvPr>
        </p:nvSpPr>
        <p:spPr>
          <a:xfrm>
            <a:off x="502285" y="1405255"/>
            <a:ext cx="6526530" cy="3990340"/>
          </a:xfrm>
        </p:spPr>
        <p:txBody>
          <a:bodyPr vert="horz" wrap="square" lIns="91440" tIns="45720" rIns="91440" bIns="45720" anchor="t"/>
          <a:lstStyle/>
          <a:p>
            <a:pPr eaLnBrk="1" hangingPunct="1">
              <a:lnSpc>
                <a:spcPct val="200000"/>
              </a:lnSpc>
            </a:pPr>
            <a:r>
              <a:rPr lang="zh-CN" altLang="zh-CN" b="1" dirty="0">
                <a:solidFill>
                  <a:schemeClr val="bg1"/>
                </a:solidFill>
              </a:rPr>
              <a:t>一、人力成本的有关概念</a:t>
            </a:r>
          </a:p>
          <a:p>
            <a:pPr eaLnBrk="1" hangingPunct="1">
              <a:lnSpc>
                <a:spcPct val="200000"/>
              </a:lnSpc>
            </a:pPr>
            <a:r>
              <a:rPr lang="zh-CN" altLang="zh-CN" b="1" dirty="0">
                <a:solidFill>
                  <a:schemeClr val="bg1"/>
                </a:solidFill>
              </a:rPr>
              <a:t>二、人力成本分析的作用</a:t>
            </a:r>
          </a:p>
          <a:p>
            <a:pPr eaLnBrk="1" hangingPunct="1">
              <a:lnSpc>
                <a:spcPct val="200000"/>
              </a:lnSpc>
            </a:pPr>
            <a:r>
              <a:rPr lang="zh-CN" altLang="zh-CN" b="1" dirty="0">
                <a:solidFill>
                  <a:schemeClr val="bg1"/>
                </a:solidFill>
              </a:rPr>
              <a:t>三、如何进行人力成本分析</a:t>
            </a:r>
          </a:p>
          <a:p>
            <a:pPr eaLnBrk="1" hangingPunct="1">
              <a:lnSpc>
                <a:spcPct val="200000"/>
              </a:lnSpc>
            </a:pPr>
            <a:r>
              <a:rPr lang="zh-CN" altLang="zh-CN" b="1" dirty="0">
                <a:solidFill>
                  <a:schemeClr val="bg1"/>
                </a:solidFill>
              </a:rPr>
              <a:t>四、如何进行人力成本预算</a:t>
            </a:r>
          </a:p>
          <a:p>
            <a:pPr eaLnBrk="1" hangingPunct="1">
              <a:lnSpc>
                <a:spcPct val="200000"/>
              </a:lnSpc>
            </a:pPr>
            <a:r>
              <a:rPr lang="zh-CN" altLang="zh-CN" b="1" dirty="0">
                <a:solidFill>
                  <a:schemeClr val="bg1"/>
                </a:solidFill>
              </a:rPr>
              <a:t>五、如何进行人力成本控制</a:t>
            </a:r>
          </a:p>
        </p:txBody>
      </p:sp>
      <p:sp>
        <p:nvSpPr>
          <p:cNvPr id="5" name="矩形 4"/>
          <p:cNvSpPr/>
          <p:nvPr/>
        </p:nvSpPr>
        <p:spPr>
          <a:xfrm>
            <a:off x="502285" y="1140460"/>
            <a:ext cx="7393305" cy="76200"/>
          </a:xfrm>
          <a:prstGeom prst="rect">
            <a:avLst/>
          </a:prstGeom>
          <a:gradFill>
            <a:gsLst>
              <a:gs pos="0">
                <a:srgbClr val="FE4444"/>
              </a:gs>
              <a:gs pos="100000">
                <a:srgbClr val="832B2B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</p:cSld>
  <p:clrMapOvr>
    <a:masterClrMapping/>
  </p:clrMapOvr>
  <p:transition>
    <p:cover dir="d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50000">
              <a:schemeClr val="tx1"/>
            </a:gs>
            <a:gs pos="50000">
              <a:schemeClr val="accent1">
                <a:lumMod val="75000"/>
              </a:schemeClr>
            </a:gs>
          </a:gsLst>
          <a:lin ang="21594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56785" y="1310640"/>
            <a:ext cx="3822700" cy="4302125"/>
          </a:xfrm>
        </p:spPr>
        <p:txBody>
          <a:bodyPr/>
          <a:lstStyle/>
          <a:p>
            <a:pPr eaLnBrk="1" hangingPunct="1">
              <a:lnSpc>
                <a:spcPct val="200000"/>
              </a:lnSpc>
            </a:pPr>
            <a:r>
              <a:rPr lang="en-US" altLang="zh-CN">
                <a:solidFill>
                  <a:schemeClr val="bg1"/>
                </a:solidFill>
                <a:sym typeface="+mn-ea"/>
              </a:rPr>
              <a:t>1</a:t>
            </a:r>
            <a:r>
              <a:rPr>
                <a:solidFill>
                  <a:schemeClr val="bg1"/>
                </a:solidFill>
                <a:sym typeface="+mn-ea"/>
              </a:rPr>
              <a:t>、认识人力成本 </a:t>
            </a:r>
          </a:p>
          <a:p>
            <a:pPr eaLnBrk="1" hangingPunct="1">
              <a:lnSpc>
                <a:spcPct val="200000"/>
              </a:lnSpc>
            </a:pPr>
            <a:r>
              <a:rPr lang="en-US" altLang="zh-CN">
                <a:solidFill>
                  <a:schemeClr val="bg1"/>
                </a:solidFill>
                <a:sym typeface="+mn-ea"/>
              </a:rPr>
              <a:t>2</a:t>
            </a:r>
            <a:r>
              <a:rPr>
                <a:solidFill>
                  <a:schemeClr val="bg1"/>
                </a:solidFill>
                <a:sym typeface="+mn-ea"/>
              </a:rPr>
              <a:t>、人力成本概念</a:t>
            </a:r>
          </a:p>
          <a:p>
            <a:pPr eaLnBrk="1" hangingPunct="1">
              <a:lnSpc>
                <a:spcPct val="200000"/>
              </a:lnSpc>
            </a:pPr>
            <a:r>
              <a:rPr lang="en-US" altLang="zh-CN">
                <a:solidFill>
                  <a:schemeClr val="bg1"/>
                </a:solidFill>
                <a:sym typeface="+mn-ea"/>
              </a:rPr>
              <a:t>3</a:t>
            </a:r>
            <a:r>
              <a:rPr>
                <a:solidFill>
                  <a:schemeClr val="bg1"/>
                </a:solidFill>
                <a:sym typeface="+mn-ea"/>
              </a:rPr>
              <a:t>、人力成本范围</a:t>
            </a:r>
            <a:endParaRPr lang="zh-CN" altLang="en-US" b="0" dirty="0">
              <a:solidFill>
                <a:schemeClr val="bg1"/>
              </a:solidFill>
            </a:endParaRPr>
          </a:p>
          <a:p>
            <a:pPr eaLnBrk="1" hangingPunct="1">
              <a:lnSpc>
                <a:spcPct val="200000"/>
              </a:lnSpc>
            </a:pPr>
            <a:r>
              <a:rPr lang="en-US" altLang="zh-CN">
                <a:solidFill>
                  <a:schemeClr val="bg1"/>
                </a:solidFill>
                <a:sym typeface="+mn-ea"/>
              </a:rPr>
              <a:t>4</a:t>
            </a:r>
            <a:r>
              <a:rPr>
                <a:solidFill>
                  <a:schemeClr val="bg1"/>
                </a:solidFill>
                <a:sym typeface="+mn-ea"/>
              </a:rPr>
              <a:t>、固定人力成本</a:t>
            </a:r>
            <a:endParaRPr lang="zh-CN" altLang="en-US" b="0" dirty="0">
              <a:solidFill>
                <a:schemeClr val="bg1"/>
              </a:solidFill>
            </a:endParaRPr>
          </a:p>
          <a:p>
            <a:pPr eaLnBrk="1" hangingPunct="1">
              <a:lnSpc>
                <a:spcPct val="200000"/>
              </a:lnSpc>
            </a:pPr>
            <a:r>
              <a:rPr lang="en-US" altLang="zh-CN">
                <a:solidFill>
                  <a:schemeClr val="bg1"/>
                </a:solidFill>
                <a:sym typeface="+mn-ea"/>
              </a:rPr>
              <a:t>5</a:t>
            </a:r>
            <a:r>
              <a:rPr>
                <a:solidFill>
                  <a:schemeClr val="bg1"/>
                </a:solidFill>
                <a:sym typeface="+mn-ea"/>
              </a:rPr>
              <a:t>、变动人力成本</a:t>
            </a:r>
            <a:endParaRPr lang="zh-CN" altLang="en-US" b="0" dirty="0">
              <a:solidFill>
                <a:schemeClr val="bg1"/>
              </a:solidFill>
            </a:endParaRPr>
          </a:p>
          <a:p>
            <a:pPr eaLnBrk="1" hangingPunct="1">
              <a:lnSpc>
                <a:spcPct val="200000"/>
              </a:lnSpc>
            </a:pPr>
            <a:r>
              <a:rPr lang="en-US" altLang="zh-CN">
                <a:solidFill>
                  <a:schemeClr val="bg1"/>
                </a:solidFill>
                <a:sym typeface="+mn-ea"/>
              </a:rPr>
              <a:t>6</a:t>
            </a:r>
            <a:r>
              <a:rPr>
                <a:solidFill>
                  <a:schemeClr val="bg1"/>
                </a:solidFill>
                <a:sym typeface="+mn-ea"/>
              </a:rPr>
              <a:t>、有效成本与无效成本</a:t>
            </a:r>
            <a:endParaRPr lang="zh-CN" altLang="en-US" b="0" dirty="0">
              <a:solidFill>
                <a:schemeClr val="bg1"/>
              </a:solidFill>
            </a:endParaRPr>
          </a:p>
          <a:p>
            <a:pPr eaLnBrk="1" hangingPunct="1">
              <a:lnSpc>
                <a:spcPct val="200000"/>
              </a:lnSpc>
            </a:pPr>
            <a:r>
              <a:rPr lang="en-US" altLang="zh-CN">
                <a:solidFill>
                  <a:schemeClr val="bg1"/>
                </a:solidFill>
                <a:sym typeface="+mn-ea"/>
              </a:rPr>
              <a:t>7</a:t>
            </a:r>
            <a:r>
              <a:rPr>
                <a:solidFill>
                  <a:schemeClr val="bg1"/>
                </a:solidFill>
                <a:sym typeface="+mn-ea"/>
              </a:rPr>
              <a:t>、人力成本率</a:t>
            </a:r>
            <a:endParaRPr lang="zh-CN" altLang="en-US" b="0" dirty="0"/>
          </a:p>
          <a:p>
            <a:pPr eaLnBrk="1" hangingPunct="1">
              <a:lnSpc>
                <a:spcPct val="200000"/>
              </a:lnSpc>
            </a:pPr>
            <a:endParaRPr lang="zh-CN" altLang="en-US"/>
          </a:p>
        </p:txBody>
      </p:sp>
      <p:sp>
        <p:nvSpPr>
          <p:cNvPr id="5" name="圆角矩形 4"/>
          <p:cNvSpPr/>
          <p:nvPr/>
        </p:nvSpPr>
        <p:spPr>
          <a:xfrm>
            <a:off x="1069340" y="3142615"/>
            <a:ext cx="1973580" cy="572770"/>
          </a:xfrm>
          <a:prstGeom prst="roundRect">
            <a:avLst/>
          </a:prstGeom>
          <a:solidFill>
            <a:srgbClr val="FF0000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>
                <a:solidFill>
                  <a:schemeClr val="bg1"/>
                </a:solidFill>
              </a:rPr>
              <a:t>人力成本的有关概念</a:t>
            </a:r>
          </a:p>
        </p:txBody>
      </p:sp>
      <p:sp>
        <p:nvSpPr>
          <p:cNvPr id="7" name="标题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>
                <a:solidFill>
                  <a:schemeClr val="bg1"/>
                </a:solidFill>
              </a:rPr>
              <a:t>一、人力成本的有关概念</a:t>
            </a:r>
          </a:p>
        </p:txBody>
      </p:sp>
      <p:cxnSp>
        <p:nvCxnSpPr>
          <p:cNvPr id="10" name="直接箭头连接符 9"/>
          <p:cNvCxnSpPr>
            <a:stCxn id="5" idx="3"/>
          </p:cNvCxnSpPr>
          <p:nvPr/>
        </p:nvCxnSpPr>
        <p:spPr>
          <a:xfrm flipV="1">
            <a:off x="3042920" y="1635125"/>
            <a:ext cx="1843405" cy="1793875"/>
          </a:xfrm>
          <a:prstGeom prst="straightConnector1">
            <a:avLst/>
          </a:prstGeom>
          <a:ln w="1905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箭头连接符 10"/>
          <p:cNvCxnSpPr>
            <a:stCxn id="5" idx="3"/>
          </p:cNvCxnSpPr>
          <p:nvPr/>
        </p:nvCxnSpPr>
        <p:spPr>
          <a:xfrm flipV="1">
            <a:off x="3042920" y="2256790"/>
            <a:ext cx="1835150" cy="1172210"/>
          </a:xfrm>
          <a:prstGeom prst="straightConnector1">
            <a:avLst/>
          </a:prstGeom>
          <a:ln w="1905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箭头连接符 11"/>
          <p:cNvCxnSpPr>
            <a:stCxn id="5" idx="3"/>
          </p:cNvCxnSpPr>
          <p:nvPr/>
        </p:nvCxnSpPr>
        <p:spPr>
          <a:xfrm flipV="1">
            <a:off x="3042920" y="2887345"/>
            <a:ext cx="1843405" cy="541655"/>
          </a:xfrm>
          <a:prstGeom prst="straightConnector1">
            <a:avLst/>
          </a:prstGeom>
          <a:ln w="19050">
            <a:solidFill>
              <a:srgbClr val="FAFAFA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箭头连接符 12"/>
          <p:cNvCxnSpPr>
            <a:stCxn id="5" idx="3"/>
          </p:cNvCxnSpPr>
          <p:nvPr/>
        </p:nvCxnSpPr>
        <p:spPr>
          <a:xfrm>
            <a:off x="3042920" y="3429000"/>
            <a:ext cx="1885950" cy="46355"/>
          </a:xfrm>
          <a:prstGeom prst="straightConnector1">
            <a:avLst/>
          </a:prstGeom>
          <a:ln w="19050">
            <a:solidFill>
              <a:srgbClr val="FAFAFA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箭头连接符 13"/>
          <p:cNvCxnSpPr>
            <a:stCxn id="5" idx="3"/>
          </p:cNvCxnSpPr>
          <p:nvPr/>
        </p:nvCxnSpPr>
        <p:spPr>
          <a:xfrm>
            <a:off x="3042920" y="3429000"/>
            <a:ext cx="1868805" cy="676910"/>
          </a:xfrm>
          <a:prstGeom prst="straightConnector1">
            <a:avLst/>
          </a:prstGeom>
          <a:ln w="19050">
            <a:solidFill>
              <a:srgbClr val="FAFAFA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箭头连接符 14"/>
          <p:cNvCxnSpPr>
            <a:stCxn id="5" idx="3"/>
          </p:cNvCxnSpPr>
          <p:nvPr/>
        </p:nvCxnSpPr>
        <p:spPr>
          <a:xfrm>
            <a:off x="3042920" y="3429000"/>
            <a:ext cx="1851660" cy="1290320"/>
          </a:xfrm>
          <a:prstGeom prst="straightConnector1">
            <a:avLst/>
          </a:prstGeom>
          <a:ln w="19050">
            <a:solidFill>
              <a:srgbClr val="FAFAFA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箭头连接符 15"/>
          <p:cNvCxnSpPr>
            <a:stCxn id="5" idx="3"/>
          </p:cNvCxnSpPr>
          <p:nvPr/>
        </p:nvCxnSpPr>
        <p:spPr>
          <a:xfrm>
            <a:off x="3042920" y="3429000"/>
            <a:ext cx="1843405" cy="1894840"/>
          </a:xfrm>
          <a:prstGeom prst="straightConnector1">
            <a:avLst/>
          </a:prstGeom>
          <a:ln w="19050">
            <a:solidFill>
              <a:srgbClr val="FAFAFA"/>
            </a:solidFill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502285" y="1140460"/>
            <a:ext cx="7393305" cy="76200"/>
          </a:xfrm>
          <a:prstGeom prst="rect">
            <a:avLst/>
          </a:prstGeom>
          <a:gradFill>
            <a:gsLst>
              <a:gs pos="0">
                <a:srgbClr val="FE4444"/>
              </a:gs>
              <a:gs pos="100000">
                <a:srgbClr val="832B2B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</p:cSld>
  <p:clrMapOvr>
    <a:masterClrMapping/>
  </p:clrMapOvr>
  <p:transition>
    <p:cover dir="d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2400">
                <a:solidFill>
                  <a:schemeClr val="bg1"/>
                </a:solidFill>
                <a:sym typeface="+mn-ea"/>
              </a:rPr>
              <a:t>1</a:t>
            </a:r>
            <a:r>
              <a:rPr sz="2400">
                <a:solidFill>
                  <a:schemeClr val="bg1"/>
                </a:solidFill>
                <a:sym typeface="+mn-ea"/>
              </a:rPr>
              <a:t>、认识人力成本</a:t>
            </a:r>
            <a:endParaRPr lang="zh-CN" altLang="en-US" sz="2400" b="0" dirty="0">
              <a:solidFill>
                <a:schemeClr val="bg1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02285" y="1296035"/>
            <a:ext cx="8139430" cy="3286125"/>
          </a:xfrm>
        </p:spPr>
        <p:txBody>
          <a:bodyPr/>
          <a:lstStyle/>
          <a:p>
            <a:endParaRPr lang="zh-CN" altLang="en-US" b="0" dirty="0">
              <a:solidFill>
                <a:schemeClr val="bg1"/>
              </a:solidFill>
            </a:endParaRPr>
          </a:p>
          <a:p>
            <a:pPr>
              <a:lnSpc>
                <a:spcPct val="200000"/>
              </a:lnSpc>
            </a:pPr>
            <a:r>
              <a:rPr b="1">
                <a:solidFill>
                  <a:schemeClr val="bg1"/>
                </a:solidFill>
                <a:sym typeface="+mn-ea"/>
              </a:rPr>
              <a:t>人力资源：选、育、用、留</a:t>
            </a:r>
            <a:endParaRPr lang="zh-CN" altLang="en-US" b="1" dirty="0">
              <a:solidFill>
                <a:schemeClr val="bg1"/>
              </a:solidFill>
            </a:endParaRPr>
          </a:p>
          <a:p>
            <a:pPr>
              <a:lnSpc>
                <a:spcPct val="200000"/>
              </a:lnSpc>
            </a:pPr>
            <a:r>
              <a:rPr>
                <a:solidFill>
                  <a:schemeClr val="bg1"/>
                </a:solidFill>
                <a:sym typeface="+mn-ea"/>
              </a:rPr>
              <a:t>          六大模块</a:t>
            </a:r>
            <a:endParaRPr lang="zh-CN" altLang="en-US" b="0" dirty="0">
              <a:solidFill>
                <a:schemeClr val="bg1"/>
              </a:solidFill>
            </a:endParaRPr>
          </a:p>
          <a:p>
            <a:pPr>
              <a:lnSpc>
                <a:spcPct val="200000"/>
              </a:lnSpc>
            </a:pPr>
            <a:r>
              <a:rPr>
                <a:solidFill>
                  <a:schemeClr val="bg1"/>
                </a:solidFill>
                <a:sym typeface="+mn-ea"/>
              </a:rPr>
              <a:t>人力资源的核心价值：人力资源效益最大化</a:t>
            </a:r>
            <a:endParaRPr lang="zh-CN" altLang="en-US" b="0" dirty="0">
              <a:solidFill>
                <a:schemeClr val="bg1"/>
              </a:solidFill>
            </a:endParaRPr>
          </a:p>
          <a:p>
            <a:endParaRPr lang="zh-CN" altLang="en-US" b="0" dirty="0">
              <a:solidFill>
                <a:schemeClr val="bg1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502285" y="1140460"/>
            <a:ext cx="7393305" cy="76200"/>
          </a:xfrm>
          <a:prstGeom prst="rect">
            <a:avLst/>
          </a:prstGeom>
          <a:gradFill>
            <a:gsLst>
              <a:gs pos="0">
                <a:srgbClr val="FE4444"/>
              </a:gs>
              <a:gs pos="100000">
                <a:srgbClr val="832B2B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</p:cSld>
  <p:clrMapOvr>
    <a:masterClrMapping/>
  </p:clrMapOvr>
  <p:transition>
    <p:cover dir="d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solidFill>
                  <a:schemeClr val="bg1"/>
                </a:solidFill>
                <a:sym typeface="+mn-ea"/>
              </a:rPr>
              <a:t>2</a:t>
            </a:r>
            <a:r>
              <a:rPr>
                <a:solidFill>
                  <a:schemeClr val="bg1"/>
                </a:solidFill>
                <a:sym typeface="+mn-ea"/>
              </a:rPr>
              <a:t>、人力成本概念</a:t>
            </a:r>
            <a:endParaRPr lang="zh-CN" altLang="en-US" b="0" dirty="0">
              <a:solidFill>
                <a:schemeClr val="bg1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02285" y="1576705"/>
            <a:ext cx="8139430" cy="4318000"/>
          </a:xfrm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b="1">
                <a:solidFill>
                  <a:schemeClr val="bg1"/>
                </a:solidFill>
                <a:sym typeface="+mn-ea"/>
              </a:rPr>
              <a:t>人力资源</a:t>
            </a:r>
            <a:r>
              <a:rPr b="1">
                <a:solidFill>
                  <a:srgbClr val="E50012"/>
                </a:solidFill>
                <a:sym typeface="+mn-ea"/>
              </a:rPr>
              <a:t>取得、开发、使用、保障、离职</a:t>
            </a:r>
            <a:r>
              <a:rPr b="1">
                <a:solidFill>
                  <a:schemeClr val="bg1"/>
                </a:solidFill>
                <a:sym typeface="+mn-ea"/>
              </a:rPr>
              <a:t>过程中所产生的成本总和。</a:t>
            </a:r>
          </a:p>
          <a:p>
            <a:pPr marL="0" indent="0" eaLnBrk="1" hangingPunct="1">
              <a:lnSpc>
                <a:spcPct val="150000"/>
              </a:lnSpc>
              <a:buNone/>
            </a:pPr>
            <a:endParaRPr>
              <a:solidFill>
                <a:schemeClr val="bg1"/>
              </a:solidFill>
              <a:sym typeface="+mn-ea"/>
            </a:endParaRPr>
          </a:p>
          <a:p>
            <a:pPr eaLnBrk="1" hangingPunct="1">
              <a:lnSpc>
                <a:spcPct val="150000"/>
              </a:lnSpc>
            </a:pPr>
            <a:r>
              <a:rPr>
                <a:solidFill>
                  <a:schemeClr val="bg1"/>
                </a:solidFill>
                <a:sym typeface="+mn-ea"/>
              </a:rPr>
              <a:t>取得</a:t>
            </a:r>
            <a:r>
              <a:rPr lang="en-US" altLang="zh-CN">
                <a:solidFill>
                  <a:schemeClr val="bg1"/>
                </a:solidFill>
                <a:sym typeface="+mn-ea"/>
              </a:rPr>
              <a:t>----</a:t>
            </a:r>
            <a:r>
              <a:rPr>
                <a:solidFill>
                  <a:schemeClr val="bg1"/>
                </a:solidFill>
                <a:sym typeface="+mn-ea"/>
              </a:rPr>
              <a:t>招聘</a:t>
            </a:r>
            <a:endParaRPr lang="zh-CN" altLang="en-US" b="0" dirty="0">
              <a:solidFill>
                <a:schemeClr val="bg1"/>
              </a:solidFill>
            </a:endParaRPr>
          </a:p>
          <a:p>
            <a:pPr eaLnBrk="1" hangingPunct="1">
              <a:lnSpc>
                <a:spcPct val="150000"/>
              </a:lnSpc>
            </a:pPr>
            <a:r>
              <a:rPr>
                <a:solidFill>
                  <a:schemeClr val="bg1"/>
                </a:solidFill>
                <a:sym typeface="+mn-ea"/>
              </a:rPr>
              <a:t>开发</a:t>
            </a:r>
            <a:r>
              <a:rPr lang="en-US" altLang="zh-CN">
                <a:solidFill>
                  <a:schemeClr val="bg1"/>
                </a:solidFill>
                <a:sym typeface="+mn-ea"/>
              </a:rPr>
              <a:t>----</a:t>
            </a:r>
            <a:r>
              <a:rPr>
                <a:solidFill>
                  <a:schemeClr val="bg1"/>
                </a:solidFill>
                <a:sym typeface="+mn-ea"/>
              </a:rPr>
              <a:t>培训</a:t>
            </a:r>
            <a:endParaRPr lang="zh-CN" altLang="en-US" b="0" dirty="0">
              <a:solidFill>
                <a:schemeClr val="bg1"/>
              </a:solidFill>
            </a:endParaRPr>
          </a:p>
          <a:p>
            <a:pPr eaLnBrk="1" hangingPunct="1">
              <a:lnSpc>
                <a:spcPct val="150000"/>
              </a:lnSpc>
            </a:pPr>
            <a:r>
              <a:rPr>
                <a:solidFill>
                  <a:srgbClr val="E50012"/>
                </a:solidFill>
                <a:sym typeface="+mn-ea"/>
              </a:rPr>
              <a:t>使用</a:t>
            </a:r>
            <a:r>
              <a:rPr lang="en-US" altLang="zh-CN">
                <a:solidFill>
                  <a:srgbClr val="E50012"/>
                </a:solidFill>
                <a:sym typeface="+mn-ea"/>
              </a:rPr>
              <a:t>----</a:t>
            </a:r>
            <a:r>
              <a:rPr>
                <a:solidFill>
                  <a:srgbClr val="E50012"/>
                </a:solidFill>
                <a:sym typeface="+mn-ea"/>
              </a:rPr>
              <a:t>薪酬、福利</a:t>
            </a:r>
            <a:endParaRPr lang="zh-CN" altLang="en-US" b="0" dirty="0">
              <a:solidFill>
                <a:srgbClr val="E50012"/>
              </a:solidFill>
            </a:endParaRPr>
          </a:p>
          <a:p>
            <a:pPr eaLnBrk="1" hangingPunct="1">
              <a:lnSpc>
                <a:spcPct val="150000"/>
              </a:lnSpc>
            </a:pPr>
            <a:r>
              <a:rPr>
                <a:solidFill>
                  <a:schemeClr val="bg1"/>
                </a:solidFill>
                <a:sym typeface="+mn-ea"/>
              </a:rPr>
              <a:t>保障</a:t>
            </a:r>
            <a:r>
              <a:rPr lang="en-US" altLang="zh-CN">
                <a:solidFill>
                  <a:schemeClr val="bg1"/>
                </a:solidFill>
                <a:sym typeface="+mn-ea"/>
              </a:rPr>
              <a:t>----</a:t>
            </a:r>
            <a:r>
              <a:rPr>
                <a:solidFill>
                  <a:schemeClr val="bg1"/>
                </a:solidFill>
                <a:sym typeface="+mn-ea"/>
              </a:rPr>
              <a:t>保险与健康</a:t>
            </a:r>
          </a:p>
          <a:p>
            <a:pPr eaLnBrk="1" hangingPunct="1">
              <a:lnSpc>
                <a:spcPct val="150000"/>
              </a:lnSpc>
            </a:pPr>
            <a:r>
              <a:rPr>
                <a:solidFill>
                  <a:schemeClr val="bg1"/>
                </a:solidFill>
                <a:sym typeface="+mn-ea"/>
              </a:rPr>
              <a:t>离职</a:t>
            </a:r>
            <a:r>
              <a:rPr lang="en-US" altLang="zh-CN">
                <a:solidFill>
                  <a:schemeClr val="bg1"/>
                </a:solidFill>
                <a:sym typeface="+mn-ea"/>
              </a:rPr>
              <a:t>----</a:t>
            </a:r>
            <a:r>
              <a:rPr>
                <a:solidFill>
                  <a:schemeClr val="bg1"/>
                </a:solidFill>
                <a:sym typeface="+mn-ea"/>
              </a:rPr>
              <a:t>赔付、空岗</a:t>
            </a:r>
            <a:endParaRPr lang="zh-CN" altLang="en-US" b="0" dirty="0">
              <a:solidFill>
                <a:schemeClr val="bg1"/>
              </a:solidFill>
            </a:endParaRPr>
          </a:p>
          <a:p>
            <a:endParaRPr lang="zh-CN" altLang="en-US" b="0" dirty="0">
              <a:solidFill>
                <a:schemeClr val="bg1"/>
              </a:solidFill>
            </a:endParaRPr>
          </a:p>
          <a:p>
            <a:endParaRPr lang="zh-CN" altLang="en-US" b="0" dirty="0">
              <a:solidFill>
                <a:schemeClr val="bg1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502285" y="1140460"/>
            <a:ext cx="7393305" cy="76200"/>
          </a:xfrm>
          <a:prstGeom prst="rect">
            <a:avLst/>
          </a:prstGeom>
          <a:gradFill>
            <a:gsLst>
              <a:gs pos="0">
                <a:srgbClr val="FE4444"/>
              </a:gs>
              <a:gs pos="100000">
                <a:srgbClr val="832B2B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</p:cSld>
  <p:clrMapOvr>
    <a:masterClrMapping/>
  </p:clrMapOvr>
  <p:transition>
    <p:cover dir="d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solidFill>
                  <a:schemeClr val="bg1"/>
                </a:solidFill>
                <a:sym typeface="+mn-ea"/>
              </a:rPr>
              <a:t>3</a:t>
            </a:r>
            <a:r>
              <a:rPr>
                <a:solidFill>
                  <a:schemeClr val="bg1"/>
                </a:solidFill>
                <a:sym typeface="+mn-ea"/>
              </a:rPr>
              <a:t>、人力成本范围</a:t>
            </a:r>
            <a:endParaRPr lang="zh-CN" altLang="en-US" b="0" dirty="0">
              <a:solidFill>
                <a:schemeClr val="bg1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02285" y="1296035"/>
            <a:ext cx="8139430" cy="4530090"/>
          </a:xfrm>
        </p:spPr>
        <p:txBody>
          <a:bodyPr/>
          <a:lstStyle/>
          <a:p>
            <a:pPr>
              <a:lnSpc>
                <a:spcPct val="80000"/>
              </a:lnSpc>
            </a:pPr>
            <a:endParaRPr lang="zh-CN" altLang="en-US" dirty="0">
              <a:solidFill>
                <a:schemeClr val="bg1"/>
              </a:solidFill>
            </a:endParaRPr>
          </a:p>
          <a:p>
            <a:pPr marL="0" indent="0">
              <a:lnSpc>
                <a:spcPct val="200000"/>
              </a:lnSpc>
              <a:buNone/>
            </a:pPr>
            <a:r>
              <a:rPr b="1">
                <a:solidFill>
                  <a:schemeClr val="bg1"/>
                </a:solidFill>
                <a:sym typeface="+mn-ea"/>
              </a:rPr>
              <a:t>人事费用</a:t>
            </a:r>
            <a:r>
              <a:rPr lang="en-US" altLang="zh-CN" b="1">
                <a:solidFill>
                  <a:schemeClr val="bg1"/>
                </a:solidFill>
                <a:sym typeface="+mn-ea"/>
              </a:rPr>
              <a:t>+</a:t>
            </a:r>
            <a:r>
              <a:rPr b="1">
                <a:solidFill>
                  <a:schemeClr val="bg1"/>
                </a:solidFill>
                <a:sym typeface="+mn-ea"/>
              </a:rPr>
              <a:t>薪酬</a:t>
            </a:r>
          </a:p>
          <a:p>
            <a:pPr>
              <a:lnSpc>
                <a:spcPct val="200000"/>
              </a:lnSpc>
            </a:pPr>
            <a:endParaRPr lang="zh-CN" altLang="en-US" b="0" dirty="0">
              <a:solidFill>
                <a:schemeClr val="bg1"/>
              </a:solidFill>
            </a:endParaRPr>
          </a:p>
          <a:p>
            <a:pPr>
              <a:lnSpc>
                <a:spcPct val="200000"/>
              </a:lnSpc>
            </a:pPr>
            <a:r>
              <a:rPr>
                <a:solidFill>
                  <a:schemeClr val="bg1"/>
                </a:solidFill>
                <a:sym typeface="+mn-ea"/>
              </a:rPr>
              <a:t>薪酬：由一位雇主对一位雇员为其完成和将要完成的工作的酬劳</a:t>
            </a:r>
            <a:endParaRPr lang="zh-CN" altLang="en-US" b="0" dirty="0">
              <a:solidFill>
                <a:schemeClr val="bg1"/>
              </a:solidFill>
            </a:endParaRPr>
          </a:p>
          <a:p>
            <a:pPr>
              <a:lnSpc>
                <a:spcPct val="200000"/>
              </a:lnSpc>
            </a:pPr>
            <a:r>
              <a:rPr>
                <a:solidFill>
                  <a:schemeClr val="bg1"/>
                </a:solidFill>
                <a:sym typeface="+mn-ea"/>
              </a:rPr>
              <a:t>包括：直接货币支付：工资、奖金、津贴、红利</a:t>
            </a:r>
          </a:p>
          <a:p>
            <a:pPr>
              <a:lnSpc>
                <a:spcPct val="200000"/>
              </a:lnSpc>
            </a:pPr>
            <a:r>
              <a:rPr>
                <a:solidFill>
                  <a:schemeClr val="bg1"/>
                </a:solidFill>
                <a:sym typeface="+mn-ea"/>
              </a:rPr>
              <a:t>         间接货币支付：保险、医疗、休假</a:t>
            </a:r>
            <a:endParaRPr lang="zh-CN" altLang="en-US" b="0" dirty="0">
              <a:solidFill>
                <a:schemeClr val="bg1"/>
              </a:solidFill>
            </a:endParaRPr>
          </a:p>
          <a:p>
            <a:pPr>
              <a:lnSpc>
                <a:spcPct val="200000"/>
              </a:lnSpc>
            </a:pPr>
            <a:r>
              <a:rPr>
                <a:solidFill>
                  <a:schemeClr val="bg1"/>
                </a:solidFill>
                <a:sym typeface="+mn-ea"/>
              </a:rPr>
              <a:t>人事费用：主要包括招聘费用、培训费用</a:t>
            </a:r>
            <a:endParaRPr lang="zh-CN" altLang="en-US" b="0" dirty="0">
              <a:solidFill>
                <a:schemeClr val="bg1"/>
              </a:solidFill>
            </a:endParaRPr>
          </a:p>
          <a:p>
            <a:endParaRPr lang="zh-CN" altLang="en-US" b="0" dirty="0">
              <a:solidFill>
                <a:schemeClr val="bg1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502285" y="1140460"/>
            <a:ext cx="7393305" cy="76200"/>
          </a:xfrm>
          <a:prstGeom prst="rect">
            <a:avLst/>
          </a:prstGeom>
          <a:gradFill>
            <a:gsLst>
              <a:gs pos="0">
                <a:srgbClr val="FE4444"/>
              </a:gs>
              <a:gs pos="100000">
                <a:srgbClr val="832B2B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</p:cSld>
  <p:clrMapOvr>
    <a:masterClrMapping/>
  </p:clrMapOvr>
  <p:transition>
    <p:cover dir="d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CN">
                <a:solidFill>
                  <a:schemeClr val="bg1"/>
                </a:solidFill>
                <a:sym typeface="+mn-ea"/>
              </a:rPr>
              <a:t>4</a:t>
            </a:r>
            <a:r>
              <a:rPr>
                <a:solidFill>
                  <a:schemeClr val="bg1"/>
                </a:solidFill>
                <a:sym typeface="+mn-ea"/>
              </a:rPr>
              <a:t>、固定人力成本</a:t>
            </a:r>
            <a:endParaRPr lang="zh-CN" altLang="en-US" b="0" dirty="0">
              <a:solidFill>
                <a:schemeClr val="bg1"/>
              </a:solidFill>
            </a:endParaRPr>
          </a:p>
          <a:p>
            <a:pPr eaLnBrk="1" hangingPunct="1"/>
            <a:r>
              <a:rPr lang="en-US" altLang="zh-CN">
                <a:solidFill>
                  <a:schemeClr val="bg1"/>
                </a:solidFill>
                <a:sym typeface="+mn-ea"/>
              </a:rPr>
              <a:t>5</a:t>
            </a:r>
            <a:r>
              <a:rPr>
                <a:solidFill>
                  <a:schemeClr val="bg1"/>
                </a:solidFill>
                <a:sym typeface="+mn-ea"/>
              </a:rPr>
              <a:t>、变动人力成本</a:t>
            </a:r>
            <a:endParaRPr lang="zh-CN" altLang="en-US" b="0" dirty="0">
              <a:solidFill>
                <a:schemeClr val="bg1"/>
              </a:solidFill>
            </a:endParaRPr>
          </a:p>
          <a:p>
            <a:pPr eaLnBrk="1" hangingPunct="1"/>
            <a:r>
              <a:rPr lang="en-US" altLang="zh-CN">
                <a:solidFill>
                  <a:schemeClr val="bg1"/>
                </a:solidFill>
                <a:sym typeface="+mn-ea"/>
              </a:rPr>
              <a:t>6</a:t>
            </a:r>
            <a:r>
              <a:rPr>
                <a:solidFill>
                  <a:schemeClr val="bg1"/>
                </a:solidFill>
                <a:sym typeface="+mn-ea"/>
              </a:rPr>
              <a:t>、有效成本与无效成本</a:t>
            </a:r>
            <a:endParaRPr lang="zh-CN" altLang="en-US" b="0" dirty="0">
              <a:solidFill>
                <a:schemeClr val="bg1"/>
              </a:solidFill>
            </a:endParaRPr>
          </a:p>
          <a:p>
            <a:pPr eaLnBrk="1" hangingPunct="1"/>
            <a:r>
              <a:rPr lang="en-US" altLang="zh-CN">
                <a:solidFill>
                  <a:schemeClr val="bg1"/>
                </a:solidFill>
                <a:sym typeface="+mn-ea"/>
              </a:rPr>
              <a:t>7</a:t>
            </a:r>
            <a:r>
              <a:rPr>
                <a:solidFill>
                  <a:schemeClr val="bg1"/>
                </a:solidFill>
                <a:sym typeface="+mn-ea"/>
              </a:rPr>
              <a:t>、人力成本率</a:t>
            </a:r>
            <a:endParaRPr lang="zh-CN" altLang="en-US" b="0" dirty="0">
              <a:solidFill>
                <a:schemeClr val="bg1"/>
              </a:solidFill>
            </a:endParaRPr>
          </a:p>
          <a:p>
            <a:endParaRPr lang="zh-CN" altLang="en-US" b="0" dirty="0">
              <a:solidFill>
                <a:schemeClr val="bg1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502285" y="1140460"/>
            <a:ext cx="7393305" cy="76200"/>
          </a:xfrm>
          <a:prstGeom prst="rect">
            <a:avLst/>
          </a:prstGeom>
          <a:gradFill>
            <a:gsLst>
              <a:gs pos="0">
                <a:srgbClr val="FE4444"/>
              </a:gs>
              <a:gs pos="100000">
                <a:srgbClr val="832B2B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</p:cSld>
  <p:clrMapOvr>
    <a:masterClrMapping/>
  </p:clrMapOvr>
  <p:transition>
    <p:cover dir="d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334" name="Group 22"/>
          <p:cNvGraphicFramePr>
            <a:graphicFrameLocks noGrp="1"/>
          </p:cNvGraphicFramePr>
          <p:nvPr>
            <p:ph idx="1"/>
          </p:nvPr>
        </p:nvGraphicFramePr>
        <p:xfrm>
          <a:off x="203200" y="21590"/>
          <a:ext cx="8752205" cy="7016115"/>
        </p:xfrm>
        <a:graphic>
          <a:graphicData uri="http://schemas.openxmlformats.org/drawingml/2006/table">
            <a:tbl>
              <a:tblPr/>
              <a:tblGrid>
                <a:gridCol w="5835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721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032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0774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9880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9880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9880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9944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9753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9563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9944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9753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59944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</a:tblGrid>
              <a:tr h="173355">
                <a:tc gridSpan="13"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人力成本汇总表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b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3355">
                <a:tc rowSpan="3" gridSpan="4"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成本项目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3"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有效成本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无效成本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合计成本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人力成本率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3355">
                <a:tc gridSpan="4"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人力资源部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部门</a:t>
                      </a: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A</a:t>
                      </a:r>
                      <a:endParaRPr kumimoji="0" lang="en-US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部门</a:t>
                      </a: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B</a:t>
                      </a:r>
                      <a:endParaRPr kumimoji="0" lang="en-US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5270">
                <a:tc gridSpan="4"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固定成本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变动成本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固定成本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变动成本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固定成本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变动成本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0020">
                <a:tc rowSpan="15"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薪酬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8"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直接货币支付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基本工资</a:t>
                      </a:r>
                      <a:endParaRPr kumimoji="0" lang="zh-CN" sz="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002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职务津贴</a:t>
                      </a:r>
                      <a:endParaRPr kumimoji="0" lang="zh-CN" sz="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6002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工龄工资</a:t>
                      </a:r>
                      <a:endParaRPr kumimoji="0" lang="zh-CN" sz="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6002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绩效工资</a:t>
                      </a:r>
                      <a:endParaRPr kumimoji="0" lang="zh-CN" sz="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6002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提成</a:t>
                      </a:r>
                      <a:endParaRPr kumimoji="0" lang="zh-CN" sz="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002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奖金</a:t>
                      </a:r>
                      <a:endParaRPr kumimoji="0" lang="zh-CN" sz="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6002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分红</a:t>
                      </a:r>
                      <a:endParaRPr kumimoji="0" lang="zh-CN" sz="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6002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加班费</a:t>
                      </a:r>
                      <a:endParaRPr kumimoji="0" lang="zh-CN" sz="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6002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rowSpan="7"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间接货币支付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保险</a:t>
                      </a:r>
                      <a:endParaRPr kumimoji="0" lang="zh-CN" sz="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社会</a:t>
                      </a:r>
                      <a:endParaRPr kumimoji="0" lang="zh-CN" sz="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6002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商业</a:t>
                      </a:r>
                      <a:endParaRPr kumimoji="0" lang="zh-CN" sz="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6002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公积金</a:t>
                      </a:r>
                      <a:endParaRPr kumimoji="0" lang="zh-CN" sz="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6002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补助</a:t>
                      </a:r>
                      <a:endParaRPr kumimoji="0" lang="zh-CN" sz="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通信</a:t>
                      </a:r>
                      <a:endParaRPr kumimoji="0" lang="zh-CN" sz="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6002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交通</a:t>
                      </a:r>
                      <a:endParaRPr kumimoji="0" lang="zh-CN" sz="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6002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伙食</a:t>
                      </a:r>
                      <a:endParaRPr kumimoji="0" lang="zh-CN" sz="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6002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福利</a:t>
                      </a:r>
                      <a:endParaRPr kumimoji="0" lang="zh-CN" sz="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60020">
                <a:tc rowSpan="24"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人事费用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6"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招聘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广宣</a:t>
                      </a:r>
                      <a:endParaRPr kumimoji="0" lang="zh-CN" sz="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报纸</a:t>
                      </a:r>
                      <a:endParaRPr kumimoji="0" lang="zh-CN" sz="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6002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网络</a:t>
                      </a:r>
                      <a:endParaRPr kumimoji="0" lang="zh-CN" sz="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6002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现场</a:t>
                      </a:r>
                      <a:endParaRPr kumimoji="0" lang="zh-CN" sz="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6002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猎头</a:t>
                      </a:r>
                      <a:endParaRPr kumimoji="0" lang="zh-CN" sz="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6002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面试</a:t>
                      </a:r>
                      <a:endParaRPr kumimoji="0" lang="zh-CN" sz="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场地</a:t>
                      </a:r>
                      <a:endParaRPr kumimoji="0" lang="zh-CN" sz="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6002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交通</a:t>
                      </a:r>
                      <a:endParaRPr kumimoji="0" lang="zh-CN" sz="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6002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rowSpan="10"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培训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内训</a:t>
                      </a:r>
                      <a:endParaRPr kumimoji="0" lang="zh-CN" sz="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场地</a:t>
                      </a:r>
                      <a:endParaRPr kumimoji="0" lang="zh-CN" sz="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6002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内训师课时费</a:t>
                      </a:r>
                      <a:endParaRPr kumimoji="0" lang="zh-CN" sz="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6002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rowSpan="5"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外训</a:t>
                      </a:r>
                      <a:endParaRPr kumimoji="0" lang="zh-CN" sz="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委培费</a:t>
                      </a:r>
                      <a:endParaRPr kumimoji="0" lang="zh-CN" sz="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6002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课时费</a:t>
                      </a:r>
                      <a:endParaRPr kumimoji="0" lang="zh-CN" sz="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6002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场地费</a:t>
                      </a:r>
                      <a:endParaRPr kumimoji="0" lang="zh-CN" sz="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16002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交通</a:t>
                      </a:r>
                      <a:endParaRPr kumimoji="0" lang="zh-CN" sz="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  <a:tr h="16002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住宿</a:t>
                      </a:r>
                      <a:endParaRPr kumimoji="0" lang="zh-CN" sz="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31"/>
                  </a:ext>
                </a:extLst>
              </a:tr>
              <a:tr h="16002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资料</a:t>
                      </a:r>
                      <a:endParaRPr kumimoji="0" lang="zh-CN" sz="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印刷</a:t>
                      </a:r>
                      <a:endParaRPr kumimoji="0" lang="zh-CN" sz="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32"/>
                  </a:ext>
                </a:extLst>
              </a:tr>
              <a:tr h="16002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书刊</a:t>
                      </a:r>
                      <a:endParaRPr kumimoji="0" lang="zh-CN" sz="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33"/>
                  </a:ext>
                </a:extLst>
              </a:tr>
              <a:tr h="16002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影音</a:t>
                      </a:r>
                      <a:endParaRPr kumimoji="0" lang="zh-CN" sz="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34"/>
                  </a:ext>
                </a:extLst>
              </a:tr>
              <a:tr h="16002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咨询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模块项目</a:t>
                      </a:r>
                      <a:endParaRPr kumimoji="0" lang="zh-CN" sz="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35"/>
                  </a:ext>
                </a:extLst>
              </a:tr>
              <a:tr h="16002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顾问</a:t>
                      </a:r>
                      <a:endParaRPr kumimoji="0" lang="zh-CN" sz="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36"/>
                  </a:ext>
                </a:extLst>
              </a:tr>
              <a:tr h="16002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系统建设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网络教育</a:t>
                      </a:r>
                      <a:endParaRPr kumimoji="0" lang="zh-CN" sz="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37"/>
                  </a:ext>
                </a:extLst>
              </a:tr>
              <a:tr h="16002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网络办公</a:t>
                      </a:r>
                      <a:endParaRPr kumimoji="0" lang="zh-CN" sz="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38"/>
                  </a:ext>
                </a:extLst>
              </a:tr>
              <a:tr h="16002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劳动关系管理费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遣散费</a:t>
                      </a:r>
                      <a:endParaRPr kumimoji="0" lang="zh-CN" sz="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39"/>
                  </a:ext>
                </a:extLst>
              </a:tr>
              <a:tr h="16002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补偿金</a:t>
                      </a:r>
                      <a:endParaRPr kumimoji="0" lang="zh-CN" sz="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40"/>
                  </a:ext>
                </a:extLst>
              </a:tr>
              <a:tr h="16002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赔偿金</a:t>
                      </a:r>
                      <a:endParaRPr kumimoji="0" lang="zh-CN" sz="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41"/>
                  </a:ext>
                </a:extLst>
              </a:tr>
              <a:tr h="16002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档案费</a:t>
                      </a:r>
                      <a:endParaRPr kumimoji="0" lang="zh-CN" sz="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9" marB="4571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42"/>
                  </a:ext>
                </a:extLst>
              </a:tr>
            </a:tbl>
          </a:graphicData>
        </a:graphic>
      </p:graphicFrame>
    </p:spTree>
    <p:custDataLst>
      <p:tags r:id="rId1"/>
    </p:custDataLst>
  </p:cSld>
  <p:clrMapOvr>
    <a:masterClrMapping/>
  </p:clrMapOvr>
  <p:transition>
    <p:cover dir="d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50000">
              <a:schemeClr val="tx1"/>
            </a:gs>
            <a:gs pos="50000">
              <a:schemeClr val="accent1">
                <a:lumMod val="75000"/>
              </a:schemeClr>
            </a:gs>
          </a:gsLst>
          <a:lin ang="21594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altLang="zh-CN">
                <a:solidFill>
                  <a:schemeClr val="bg1"/>
                </a:solidFill>
                <a:sym typeface="+mn-ea"/>
              </a:rPr>
              <a:t>二、人力成本分析的作用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45355" y="1790700"/>
            <a:ext cx="3895725" cy="3848735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bg1"/>
                </a:solidFill>
                <a:sym typeface="+mn-ea"/>
              </a:rPr>
              <a:t>1</a:t>
            </a:r>
            <a:r>
              <a:rPr>
                <a:solidFill>
                  <a:schemeClr val="bg1"/>
                </a:solidFill>
                <a:sym typeface="+mn-ea"/>
              </a:rPr>
              <a:t>、提升效率：提升人力资源产出效率</a:t>
            </a:r>
            <a:endParaRPr lang="zh-CN" altLang="en-US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bg1"/>
                </a:solidFill>
                <a:sym typeface="+mn-ea"/>
              </a:rPr>
              <a:t>2</a:t>
            </a:r>
            <a:r>
              <a:rPr>
                <a:solidFill>
                  <a:schemeClr val="bg1"/>
                </a:solidFill>
                <a:sym typeface="+mn-ea"/>
              </a:rPr>
              <a:t>、降低成本：消灭无效成本</a:t>
            </a:r>
            <a:endParaRPr lang="zh-CN" altLang="en-US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bg1"/>
                </a:solidFill>
                <a:sym typeface="+mn-ea"/>
              </a:rPr>
              <a:t>3</a:t>
            </a:r>
            <a:r>
              <a:rPr>
                <a:solidFill>
                  <a:schemeClr val="bg1"/>
                </a:solidFill>
                <a:sym typeface="+mn-ea"/>
              </a:rPr>
              <a:t>、优化管理方式：发现问题解决问题</a:t>
            </a:r>
            <a:endParaRPr lang="zh-CN" altLang="en-US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bg1"/>
                </a:solidFill>
                <a:sym typeface="+mn-ea"/>
              </a:rPr>
              <a:t>4</a:t>
            </a:r>
            <a:r>
              <a:rPr>
                <a:solidFill>
                  <a:schemeClr val="bg1"/>
                </a:solidFill>
                <a:sym typeface="+mn-ea"/>
              </a:rPr>
              <a:t>、稳定人员：岗位工资级差、部门效率差异调整</a:t>
            </a:r>
            <a:endParaRPr lang="zh-CN" altLang="en-US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bg1"/>
                </a:solidFill>
                <a:sym typeface="+mn-ea"/>
              </a:rPr>
              <a:t>5</a:t>
            </a:r>
            <a:r>
              <a:rPr>
                <a:solidFill>
                  <a:schemeClr val="bg1"/>
                </a:solidFill>
                <a:sym typeface="+mn-ea"/>
              </a:rPr>
              <a:t>、体现价值：人力资源部门自身价值</a:t>
            </a:r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02285" y="1140460"/>
            <a:ext cx="7393305" cy="76200"/>
          </a:xfrm>
          <a:prstGeom prst="rect">
            <a:avLst/>
          </a:prstGeom>
          <a:gradFill>
            <a:gsLst>
              <a:gs pos="0">
                <a:srgbClr val="FE4444"/>
              </a:gs>
              <a:gs pos="100000">
                <a:srgbClr val="832B2B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圆角矩形 3"/>
          <p:cNvSpPr/>
          <p:nvPr/>
        </p:nvSpPr>
        <p:spPr>
          <a:xfrm>
            <a:off x="1069340" y="3142615"/>
            <a:ext cx="1973580" cy="572770"/>
          </a:xfrm>
          <a:prstGeom prst="roundRect">
            <a:avLst/>
          </a:prstGeom>
          <a:solidFill>
            <a:srgbClr val="FF0000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>
                <a:solidFill>
                  <a:schemeClr val="bg1"/>
                </a:solidFill>
              </a:rPr>
              <a:t>人力成本分析的作用</a:t>
            </a:r>
          </a:p>
        </p:txBody>
      </p:sp>
      <p:cxnSp>
        <p:nvCxnSpPr>
          <p:cNvPr id="11" name="直接箭头连接符 10"/>
          <p:cNvCxnSpPr/>
          <p:nvPr/>
        </p:nvCxnSpPr>
        <p:spPr>
          <a:xfrm flipV="1">
            <a:off x="3042920" y="2035810"/>
            <a:ext cx="1835150" cy="1393190"/>
          </a:xfrm>
          <a:prstGeom prst="straightConnector1">
            <a:avLst/>
          </a:prstGeom>
          <a:ln w="1905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箭头连接符 5"/>
          <p:cNvCxnSpPr/>
          <p:nvPr/>
        </p:nvCxnSpPr>
        <p:spPr>
          <a:xfrm flipV="1">
            <a:off x="3063240" y="2861945"/>
            <a:ext cx="1848485" cy="570865"/>
          </a:xfrm>
          <a:prstGeom prst="straightConnector1">
            <a:avLst/>
          </a:prstGeom>
          <a:ln w="1905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箭头连接符 6"/>
          <p:cNvCxnSpPr>
            <a:stCxn id="4" idx="3"/>
          </p:cNvCxnSpPr>
          <p:nvPr/>
        </p:nvCxnSpPr>
        <p:spPr>
          <a:xfrm flipV="1">
            <a:off x="3042920" y="3381375"/>
            <a:ext cx="1818005" cy="47625"/>
          </a:xfrm>
          <a:prstGeom prst="straightConnector1">
            <a:avLst/>
          </a:prstGeom>
          <a:ln w="19050">
            <a:solidFill>
              <a:srgbClr val="FAFAFA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箭头连接符 7"/>
          <p:cNvCxnSpPr>
            <a:stCxn id="4" idx="3"/>
          </p:cNvCxnSpPr>
          <p:nvPr/>
        </p:nvCxnSpPr>
        <p:spPr>
          <a:xfrm>
            <a:off x="3042920" y="3429000"/>
            <a:ext cx="1843405" cy="787400"/>
          </a:xfrm>
          <a:prstGeom prst="straightConnector1">
            <a:avLst/>
          </a:prstGeom>
          <a:ln w="19050">
            <a:solidFill>
              <a:srgbClr val="FAFAFA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箭头连接符 8"/>
          <p:cNvCxnSpPr>
            <a:stCxn id="4" idx="3"/>
          </p:cNvCxnSpPr>
          <p:nvPr/>
        </p:nvCxnSpPr>
        <p:spPr>
          <a:xfrm>
            <a:off x="3042920" y="3429000"/>
            <a:ext cx="1826260" cy="1682115"/>
          </a:xfrm>
          <a:prstGeom prst="straightConnector1">
            <a:avLst/>
          </a:prstGeom>
          <a:ln w="1905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</p:cSld>
  <p:clrMapOvr>
    <a:masterClrMapping/>
  </p:clrMapOvr>
  <p:transition>
    <p:cover dir="d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50000">
              <a:schemeClr val="tx1"/>
            </a:gs>
            <a:gs pos="50000">
              <a:schemeClr val="accent1">
                <a:lumMod val="75000"/>
              </a:schemeClr>
            </a:gs>
          </a:gsLst>
          <a:lin ang="21594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altLang="zh-CN">
                <a:solidFill>
                  <a:schemeClr val="bg1"/>
                </a:solidFill>
                <a:sym typeface="+mn-ea"/>
              </a:rPr>
              <a:t>三、如何进行人力成本分析</a:t>
            </a:r>
            <a:endParaRPr lang="zh-CN" altLang="zh-CN">
              <a:solidFill>
                <a:schemeClr val="bg1"/>
              </a:solidFill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034915" y="2706370"/>
            <a:ext cx="3514090" cy="1445895"/>
          </a:xfrm>
        </p:spPr>
        <p:txBody>
          <a:bodyPr/>
          <a:lstStyle/>
          <a:p>
            <a:r>
              <a:rPr lang="en-US" altLang="zh-CN">
                <a:solidFill>
                  <a:schemeClr val="bg1"/>
                </a:solidFill>
                <a:sym typeface="+mn-ea"/>
              </a:rPr>
              <a:t>1</a:t>
            </a:r>
            <a:r>
              <a:rPr>
                <a:solidFill>
                  <a:schemeClr val="bg1"/>
                </a:solidFill>
                <a:sym typeface="+mn-ea"/>
              </a:rPr>
              <a:t>、战略分析</a:t>
            </a:r>
            <a:endParaRPr lang="zh-CN" altLang="en-US" dirty="0">
              <a:solidFill>
                <a:schemeClr val="bg1"/>
              </a:solidFill>
            </a:endParaRPr>
          </a:p>
          <a:p>
            <a:r>
              <a:rPr lang="en-US" altLang="zh-CN">
                <a:solidFill>
                  <a:schemeClr val="bg1"/>
                </a:solidFill>
                <a:sym typeface="+mn-ea"/>
              </a:rPr>
              <a:t>2</a:t>
            </a:r>
            <a:r>
              <a:rPr>
                <a:solidFill>
                  <a:schemeClr val="bg1"/>
                </a:solidFill>
                <a:sym typeface="+mn-ea"/>
              </a:rPr>
              <a:t>、人力资源效率分析</a:t>
            </a:r>
            <a:endParaRPr lang="zh-CN" altLang="en-US" dirty="0">
              <a:solidFill>
                <a:schemeClr val="bg1"/>
              </a:solidFill>
            </a:endParaRPr>
          </a:p>
          <a:p>
            <a:r>
              <a:rPr lang="en-US" altLang="zh-CN">
                <a:solidFill>
                  <a:schemeClr val="bg1"/>
                </a:solidFill>
                <a:sym typeface="+mn-ea"/>
              </a:rPr>
              <a:t>3</a:t>
            </a:r>
            <a:r>
              <a:rPr>
                <a:solidFill>
                  <a:schemeClr val="bg1"/>
                </a:solidFill>
                <a:sym typeface="+mn-ea"/>
              </a:rPr>
              <a:t>、人力资源开发空间分析</a:t>
            </a:r>
            <a:endParaRPr lang="zh-CN" altLang="en-US" dirty="0"/>
          </a:p>
          <a:p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502285" y="1140460"/>
            <a:ext cx="7393305" cy="76200"/>
          </a:xfrm>
          <a:prstGeom prst="rect">
            <a:avLst/>
          </a:prstGeom>
          <a:gradFill>
            <a:gsLst>
              <a:gs pos="0">
                <a:srgbClr val="FE4444"/>
              </a:gs>
              <a:gs pos="100000">
                <a:srgbClr val="832B2B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圆角矩形 3"/>
          <p:cNvSpPr/>
          <p:nvPr/>
        </p:nvSpPr>
        <p:spPr>
          <a:xfrm>
            <a:off x="1069340" y="3142615"/>
            <a:ext cx="1973580" cy="572770"/>
          </a:xfrm>
          <a:prstGeom prst="roundRect">
            <a:avLst/>
          </a:prstGeom>
          <a:solidFill>
            <a:srgbClr val="FF0000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>
                <a:solidFill>
                  <a:schemeClr val="bg1"/>
                </a:solidFill>
              </a:rPr>
              <a:t>如何进行人力成本分析</a:t>
            </a:r>
          </a:p>
        </p:txBody>
      </p:sp>
      <p:cxnSp>
        <p:nvCxnSpPr>
          <p:cNvPr id="6" name="直接箭头连接符 5"/>
          <p:cNvCxnSpPr>
            <a:stCxn id="4" idx="3"/>
          </p:cNvCxnSpPr>
          <p:nvPr/>
        </p:nvCxnSpPr>
        <p:spPr>
          <a:xfrm flipV="1">
            <a:off x="3042920" y="2904490"/>
            <a:ext cx="2132965" cy="524510"/>
          </a:xfrm>
          <a:prstGeom prst="straightConnector1">
            <a:avLst/>
          </a:prstGeom>
          <a:ln w="19050">
            <a:solidFill>
              <a:srgbClr val="FAFAFA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箭头连接符 6"/>
          <p:cNvCxnSpPr/>
          <p:nvPr/>
        </p:nvCxnSpPr>
        <p:spPr>
          <a:xfrm flipV="1">
            <a:off x="3046095" y="3330575"/>
            <a:ext cx="2129790" cy="93345"/>
          </a:xfrm>
          <a:prstGeom prst="straightConnector1">
            <a:avLst/>
          </a:prstGeom>
          <a:ln w="22225">
            <a:solidFill>
              <a:srgbClr val="FAFAFA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箭头连接符 7"/>
          <p:cNvCxnSpPr/>
          <p:nvPr/>
        </p:nvCxnSpPr>
        <p:spPr>
          <a:xfrm>
            <a:off x="3046095" y="3432810"/>
            <a:ext cx="2121535" cy="374650"/>
          </a:xfrm>
          <a:prstGeom prst="straightConnector1">
            <a:avLst/>
          </a:prstGeom>
          <a:ln w="19050">
            <a:solidFill>
              <a:srgbClr val="FAFAFA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</p:cSld>
  <p:clrMapOvr>
    <a:masterClrMapping/>
  </p:clrMapOvr>
  <p:transition>
    <p:cover dir="d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solidFill>
                  <a:schemeClr val="bg1"/>
                </a:solidFill>
                <a:sym typeface="+mn-ea"/>
              </a:rPr>
              <a:t>1</a:t>
            </a:r>
            <a:r>
              <a:rPr>
                <a:solidFill>
                  <a:schemeClr val="bg1"/>
                </a:solidFill>
                <a:sym typeface="+mn-ea"/>
              </a:rPr>
              <a:t>、战略分析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sz="3600" b="1">
              <a:solidFill>
                <a:schemeClr val="bg1"/>
              </a:solidFill>
              <a:sym typeface="+mn-ea"/>
            </a:endParaRPr>
          </a:p>
          <a:p>
            <a:pPr marL="0" indent="0" algn="ctr">
              <a:buNone/>
            </a:pPr>
            <a:endParaRPr sz="3600" b="1">
              <a:solidFill>
                <a:schemeClr val="bg1"/>
              </a:solidFill>
              <a:sym typeface="+mn-ea"/>
            </a:endParaRPr>
          </a:p>
          <a:p>
            <a:pPr marL="0" indent="0" algn="ctr">
              <a:buNone/>
            </a:pPr>
            <a:r>
              <a:rPr sz="3600" b="1">
                <a:solidFill>
                  <a:schemeClr val="bg1"/>
                </a:solidFill>
                <a:sym typeface="+mn-ea"/>
              </a:rPr>
              <a:t>明白“老板”要什么？</a:t>
            </a:r>
            <a:endParaRPr lang="zh-CN" altLang="en-US" dirty="0">
              <a:solidFill>
                <a:schemeClr val="bg1"/>
              </a:solidFill>
            </a:endParaRPr>
          </a:p>
          <a:p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502285" y="1140460"/>
            <a:ext cx="7393305" cy="76200"/>
          </a:xfrm>
          <a:prstGeom prst="rect">
            <a:avLst/>
          </a:prstGeom>
          <a:gradFill>
            <a:gsLst>
              <a:gs pos="0">
                <a:srgbClr val="FE4444"/>
              </a:gs>
              <a:gs pos="100000">
                <a:srgbClr val="832B2B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</p:cSld>
  <p:clrMapOvr>
    <a:masterClrMapping/>
  </p:clrMapOvr>
  <p:transition>
    <p:cover dir="d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solidFill>
                  <a:schemeClr val="bg1"/>
                </a:solidFill>
                <a:sym typeface="+mn-ea"/>
              </a:rPr>
              <a:t>2</a:t>
            </a:r>
            <a:r>
              <a:rPr>
                <a:solidFill>
                  <a:schemeClr val="bg1"/>
                </a:solidFill>
                <a:sym typeface="+mn-ea"/>
              </a:rPr>
              <a:t>、人力资源成本及效率分析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02285" y="1539240"/>
            <a:ext cx="6052185" cy="4368165"/>
          </a:xfrm>
        </p:spPr>
        <p:txBody>
          <a:bodyPr/>
          <a:lstStyle/>
          <a:p>
            <a:r>
              <a:rPr>
                <a:solidFill>
                  <a:schemeClr val="bg1"/>
                </a:solidFill>
                <a:sym typeface="+mn-ea"/>
              </a:rPr>
              <a:t>人力成本率</a:t>
            </a:r>
            <a:r>
              <a:rPr lang="en-US" altLang="zh-CN">
                <a:solidFill>
                  <a:schemeClr val="bg1"/>
                </a:solidFill>
                <a:sym typeface="+mn-ea"/>
              </a:rPr>
              <a:t>=</a:t>
            </a:r>
            <a:r>
              <a:rPr>
                <a:solidFill>
                  <a:schemeClr val="bg1"/>
                </a:solidFill>
                <a:sym typeface="+mn-ea"/>
              </a:rPr>
              <a:t>（人力成本</a:t>
            </a:r>
            <a:r>
              <a:rPr lang="en-US" altLang="zh-CN">
                <a:solidFill>
                  <a:schemeClr val="bg1"/>
                </a:solidFill>
                <a:sym typeface="+mn-ea"/>
              </a:rPr>
              <a:t>÷</a:t>
            </a:r>
            <a:r>
              <a:rPr>
                <a:solidFill>
                  <a:schemeClr val="bg1"/>
                </a:solidFill>
                <a:sym typeface="+mn-ea"/>
              </a:rPr>
              <a:t>营业收入）</a:t>
            </a:r>
            <a:endParaRPr lang="zh-CN" altLang="en-US" b="0" dirty="0">
              <a:solidFill>
                <a:schemeClr val="bg1"/>
              </a:solidFill>
            </a:endParaRPr>
          </a:p>
          <a:p>
            <a:r>
              <a:rPr>
                <a:solidFill>
                  <a:schemeClr val="bg1"/>
                </a:solidFill>
                <a:sym typeface="+mn-ea"/>
              </a:rPr>
              <a:t>人均工资、人均工资与业绩增长比值</a:t>
            </a:r>
            <a:endParaRPr lang="zh-CN" altLang="en-US" b="0" dirty="0">
              <a:solidFill>
                <a:schemeClr val="bg1"/>
              </a:solidFill>
            </a:endParaRPr>
          </a:p>
          <a:p>
            <a:r>
              <a:rPr>
                <a:solidFill>
                  <a:schemeClr val="bg1"/>
                </a:solidFill>
                <a:sym typeface="+mn-ea"/>
              </a:rPr>
              <a:t>人均人力成本</a:t>
            </a:r>
            <a:r>
              <a:rPr lang="en-US" altLang="zh-CN">
                <a:solidFill>
                  <a:schemeClr val="bg1"/>
                </a:solidFill>
                <a:sym typeface="+mn-ea"/>
              </a:rPr>
              <a:t>=</a:t>
            </a:r>
            <a:r>
              <a:rPr>
                <a:solidFill>
                  <a:schemeClr val="bg1"/>
                </a:solidFill>
                <a:sym typeface="+mn-ea"/>
              </a:rPr>
              <a:t>（人力成本</a:t>
            </a:r>
            <a:r>
              <a:rPr lang="en-US" altLang="zh-CN">
                <a:solidFill>
                  <a:schemeClr val="bg1"/>
                </a:solidFill>
                <a:sym typeface="+mn-ea"/>
              </a:rPr>
              <a:t>÷</a:t>
            </a:r>
            <a:r>
              <a:rPr>
                <a:solidFill>
                  <a:schemeClr val="bg1"/>
                </a:solidFill>
                <a:sym typeface="+mn-ea"/>
              </a:rPr>
              <a:t>职工数）</a:t>
            </a:r>
            <a:endParaRPr lang="zh-CN" altLang="en-US" b="0" dirty="0">
              <a:solidFill>
                <a:schemeClr val="bg1"/>
              </a:solidFill>
            </a:endParaRPr>
          </a:p>
          <a:p>
            <a:r>
              <a:rPr>
                <a:solidFill>
                  <a:schemeClr val="bg1"/>
                </a:solidFill>
                <a:sym typeface="+mn-ea"/>
              </a:rPr>
              <a:t>人力成本含量</a:t>
            </a:r>
            <a:r>
              <a:rPr lang="en-US" altLang="zh-CN">
                <a:solidFill>
                  <a:schemeClr val="bg1"/>
                </a:solidFill>
                <a:sym typeface="+mn-ea"/>
              </a:rPr>
              <a:t>=</a:t>
            </a:r>
            <a:r>
              <a:rPr>
                <a:solidFill>
                  <a:schemeClr val="bg1"/>
                </a:solidFill>
                <a:sym typeface="+mn-ea"/>
              </a:rPr>
              <a:t>（人力成本总额</a:t>
            </a:r>
            <a:r>
              <a:rPr lang="en-US" altLang="zh-CN">
                <a:solidFill>
                  <a:schemeClr val="bg1"/>
                </a:solidFill>
                <a:sym typeface="+mn-ea"/>
              </a:rPr>
              <a:t>÷</a:t>
            </a:r>
            <a:r>
              <a:rPr>
                <a:solidFill>
                  <a:schemeClr val="bg1"/>
                </a:solidFill>
                <a:sym typeface="+mn-ea"/>
              </a:rPr>
              <a:t>成本（费用）总额）</a:t>
            </a:r>
            <a:endParaRPr lang="zh-CN" altLang="en-US" b="0" dirty="0">
              <a:solidFill>
                <a:schemeClr val="bg1"/>
              </a:solidFill>
            </a:endParaRPr>
          </a:p>
          <a:p>
            <a:r>
              <a:rPr>
                <a:solidFill>
                  <a:schemeClr val="bg1"/>
                </a:solidFill>
                <a:sym typeface="+mn-ea"/>
              </a:rPr>
              <a:t>劳动分配率</a:t>
            </a:r>
            <a:r>
              <a:rPr lang="en-US" altLang="zh-CN">
                <a:solidFill>
                  <a:schemeClr val="bg1"/>
                </a:solidFill>
                <a:sym typeface="+mn-ea"/>
              </a:rPr>
              <a:t>=</a:t>
            </a:r>
            <a:r>
              <a:rPr>
                <a:solidFill>
                  <a:schemeClr val="bg1"/>
                </a:solidFill>
                <a:sym typeface="+mn-ea"/>
              </a:rPr>
              <a:t>（人力成本总额</a:t>
            </a:r>
            <a:r>
              <a:rPr lang="en-US" altLang="zh-CN">
                <a:solidFill>
                  <a:schemeClr val="bg1"/>
                </a:solidFill>
                <a:sym typeface="+mn-ea"/>
              </a:rPr>
              <a:t>÷</a:t>
            </a:r>
            <a:r>
              <a:rPr>
                <a:solidFill>
                  <a:schemeClr val="bg1"/>
                </a:solidFill>
                <a:sym typeface="+mn-ea"/>
              </a:rPr>
              <a:t>增加值（纯收入））</a:t>
            </a:r>
            <a:endParaRPr lang="zh-CN" altLang="en-US" b="0" dirty="0">
              <a:solidFill>
                <a:schemeClr val="bg1"/>
              </a:solidFill>
            </a:endParaRPr>
          </a:p>
          <a:p>
            <a:r>
              <a:rPr>
                <a:solidFill>
                  <a:schemeClr val="bg1"/>
                </a:solidFill>
                <a:sym typeface="+mn-ea"/>
              </a:rPr>
              <a:t>人力成本产出系数</a:t>
            </a:r>
            <a:r>
              <a:rPr lang="en-US" altLang="zh-CN">
                <a:solidFill>
                  <a:schemeClr val="bg1"/>
                </a:solidFill>
                <a:sym typeface="+mn-ea"/>
              </a:rPr>
              <a:t>= </a:t>
            </a:r>
            <a:r>
              <a:rPr>
                <a:solidFill>
                  <a:schemeClr val="bg1"/>
                </a:solidFill>
                <a:sym typeface="+mn-ea"/>
              </a:rPr>
              <a:t>（增加值</a:t>
            </a:r>
            <a:r>
              <a:rPr lang="en-US" altLang="zh-CN">
                <a:solidFill>
                  <a:schemeClr val="bg1"/>
                </a:solidFill>
                <a:sym typeface="+mn-ea"/>
              </a:rPr>
              <a:t>÷</a:t>
            </a:r>
            <a:r>
              <a:rPr>
                <a:solidFill>
                  <a:schemeClr val="bg1"/>
                </a:solidFill>
                <a:sym typeface="+mn-ea"/>
              </a:rPr>
              <a:t>人力成本总额）</a:t>
            </a:r>
            <a:endParaRPr lang="zh-CN" altLang="en-US" b="0" dirty="0">
              <a:solidFill>
                <a:schemeClr val="bg1"/>
              </a:solidFill>
            </a:endParaRPr>
          </a:p>
          <a:p>
            <a:r>
              <a:rPr>
                <a:solidFill>
                  <a:schemeClr val="bg1"/>
                </a:solidFill>
                <a:sym typeface="+mn-ea"/>
              </a:rPr>
              <a:t>全员劳动生产效率</a:t>
            </a:r>
            <a:r>
              <a:rPr lang="en-US" altLang="zh-CN">
                <a:solidFill>
                  <a:schemeClr val="bg1"/>
                </a:solidFill>
                <a:sym typeface="+mn-ea"/>
              </a:rPr>
              <a:t>= </a:t>
            </a:r>
            <a:r>
              <a:rPr>
                <a:solidFill>
                  <a:schemeClr val="bg1"/>
                </a:solidFill>
                <a:sym typeface="+mn-ea"/>
              </a:rPr>
              <a:t>（增加值</a:t>
            </a:r>
            <a:r>
              <a:rPr lang="en-US" altLang="zh-CN">
                <a:solidFill>
                  <a:schemeClr val="bg1"/>
                </a:solidFill>
                <a:sym typeface="+mn-ea"/>
              </a:rPr>
              <a:t>÷</a:t>
            </a:r>
            <a:r>
              <a:rPr>
                <a:solidFill>
                  <a:schemeClr val="bg1"/>
                </a:solidFill>
                <a:sym typeface="+mn-ea"/>
              </a:rPr>
              <a:t>职工数）</a:t>
            </a:r>
            <a:endParaRPr lang="zh-CN" altLang="en-US" b="0" dirty="0">
              <a:solidFill>
                <a:schemeClr val="bg1"/>
              </a:solidFill>
            </a:endParaRPr>
          </a:p>
          <a:p>
            <a:r>
              <a:rPr>
                <a:solidFill>
                  <a:schemeClr val="bg1"/>
                </a:solidFill>
                <a:sym typeface="+mn-ea"/>
              </a:rPr>
              <a:t>有效成本率=（人力成本总额-无效成本）</a:t>
            </a:r>
            <a:r>
              <a:rPr lang="en-US" altLang="zh-CN">
                <a:solidFill>
                  <a:schemeClr val="bg1"/>
                </a:solidFill>
                <a:sym typeface="+mn-ea"/>
              </a:rPr>
              <a:t>÷</a:t>
            </a:r>
            <a:r>
              <a:rPr>
                <a:solidFill>
                  <a:schemeClr val="bg1"/>
                </a:solidFill>
                <a:sym typeface="+mn-ea"/>
              </a:rPr>
              <a:t>人力成本总额</a:t>
            </a:r>
            <a:endParaRPr lang="zh-CN" altLang="en-US" b="0" dirty="0">
              <a:solidFill>
                <a:schemeClr val="bg1"/>
              </a:solidFill>
            </a:endParaRPr>
          </a:p>
          <a:p>
            <a:r>
              <a:rPr>
                <a:solidFill>
                  <a:schemeClr val="bg1"/>
                </a:solidFill>
                <a:sym typeface="+mn-ea"/>
              </a:rPr>
              <a:t>固定成本率</a:t>
            </a:r>
            <a:endParaRPr lang="zh-CN" altLang="en-US" b="0" dirty="0">
              <a:solidFill>
                <a:schemeClr val="bg1"/>
              </a:solidFill>
            </a:endParaRPr>
          </a:p>
          <a:p>
            <a:r>
              <a:rPr>
                <a:solidFill>
                  <a:schemeClr val="bg1"/>
                </a:solidFill>
                <a:sym typeface="+mn-ea"/>
              </a:rPr>
              <a:t>变动成本率</a:t>
            </a:r>
            <a:endParaRPr lang="zh-CN" altLang="en-US" b="0" dirty="0">
              <a:solidFill>
                <a:schemeClr val="bg1"/>
              </a:solidFill>
            </a:endParaRPr>
          </a:p>
          <a:p>
            <a:r>
              <a:rPr>
                <a:solidFill>
                  <a:schemeClr val="bg1"/>
                </a:solidFill>
                <a:sym typeface="+mn-ea"/>
              </a:rPr>
              <a:t>。。。。。。</a:t>
            </a:r>
            <a:endParaRPr lang="zh-CN" altLang="en-US" b="0" dirty="0">
              <a:solidFill>
                <a:schemeClr val="bg1"/>
              </a:solidFill>
            </a:endParaRPr>
          </a:p>
          <a:p>
            <a:endParaRPr lang="zh-CN" altLang="en-US" b="0" dirty="0">
              <a:solidFill>
                <a:schemeClr val="bg1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502285" y="1140460"/>
            <a:ext cx="7393305" cy="76200"/>
          </a:xfrm>
          <a:prstGeom prst="rect">
            <a:avLst/>
          </a:prstGeom>
          <a:gradFill>
            <a:gsLst>
              <a:gs pos="0">
                <a:srgbClr val="FE4444"/>
              </a:gs>
              <a:gs pos="100000">
                <a:srgbClr val="832B2B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6101715" y="1539240"/>
            <a:ext cx="2540000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>
                <a:solidFill>
                  <a:schemeClr val="bg1"/>
                </a:solidFill>
                <a:sym typeface="+mn-ea"/>
              </a:rPr>
              <a:t>注意：1、获取常数</a:t>
            </a:r>
            <a:endParaRPr lang="zh-CN" altLang="en-US" b="0" dirty="0">
              <a:solidFill>
                <a:schemeClr val="bg1"/>
              </a:solidFill>
            </a:endParaRPr>
          </a:p>
          <a:p>
            <a:r>
              <a:rPr>
                <a:solidFill>
                  <a:schemeClr val="bg1"/>
                </a:solidFill>
                <a:sym typeface="+mn-ea"/>
              </a:rPr>
              <a:t>           2、环比</a:t>
            </a:r>
            <a:endParaRPr lang="zh-CN" altLang="en-US" b="0" dirty="0">
              <a:solidFill>
                <a:schemeClr val="bg1"/>
              </a:solidFill>
            </a:endParaRPr>
          </a:p>
          <a:p>
            <a:r>
              <a:rPr>
                <a:solidFill>
                  <a:schemeClr val="bg1"/>
                </a:solidFill>
                <a:sym typeface="+mn-ea"/>
              </a:rPr>
              <a:t>           3、分职系</a:t>
            </a:r>
            <a:endParaRPr lang="zh-CN" altLang="en-US" b="0" dirty="0">
              <a:solidFill>
                <a:schemeClr val="bg1"/>
              </a:solidFill>
            </a:endParaRPr>
          </a:p>
          <a:p>
            <a:r>
              <a:rPr>
                <a:solidFill>
                  <a:schemeClr val="bg1"/>
                </a:solidFill>
                <a:sym typeface="+mn-ea"/>
              </a:rPr>
              <a:t>      </a:t>
            </a:r>
            <a:endParaRPr lang="zh-CN" altLang="en-US"/>
          </a:p>
        </p:txBody>
      </p:sp>
    </p:spTree>
    <p:custDataLst>
      <p:tags r:id="rId1"/>
    </p:custDataLst>
  </p:cSld>
  <p:clrMapOvr>
    <a:masterClrMapping/>
  </p:clrMapOvr>
  <p:transition>
    <p:cover dir="d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公司人力成本分析（财务数据类）</a:t>
            </a:r>
            <a:endParaRPr lang="zh-CN" altLang="en-US"/>
          </a:p>
        </p:txBody>
      </p:sp>
      <p:graphicFrame>
        <p:nvGraphicFramePr>
          <p:cNvPr id="18435" name="Group 3"/>
          <p:cNvGraphicFramePr>
            <a:graphicFrameLocks noGrp="1"/>
          </p:cNvGraphicFramePr>
          <p:nvPr>
            <p:ph idx="1"/>
          </p:nvPr>
        </p:nvGraphicFramePr>
        <p:xfrm>
          <a:off x="502412" y="1296000"/>
          <a:ext cx="8138795" cy="4697730"/>
        </p:xfrm>
        <a:graphic>
          <a:graphicData uri="http://schemas.openxmlformats.org/drawingml/2006/table">
            <a:tbl>
              <a:tblPr/>
              <a:tblGrid>
                <a:gridCol w="6026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058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22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4229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5054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0866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1056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7599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51452">
                <a:tc gridSpan="8"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公司人力成本分析（财务数据类）</a:t>
                      </a:r>
                      <a:endParaRPr kumimoji="0" lang="zh-CN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0651"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项目</a:t>
                      </a:r>
                      <a:endParaRPr kumimoji="0" lang="zh-CN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2010</a:t>
                      </a:r>
                      <a:r>
                        <a:rPr kumimoji="0" lang="zh-CN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年</a:t>
                      </a: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2011</a:t>
                      </a:r>
                      <a:r>
                        <a:rPr kumimoji="0" lang="zh-CN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年</a:t>
                      </a: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2012</a:t>
                      </a:r>
                      <a:r>
                        <a:rPr kumimoji="0" lang="zh-CN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年</a:t>
                      </a: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2013</a:t>
                      </a:r>
                      <a:r>
                        <a:rPr kumimoji="0" lang="zh-CN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年上半年</a:t>
                      </a: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2013</a:t>
                      </a:r>
                      <a:r>
                        <a:rPr kumimoji="0" lang="zh-CN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年预测</a:t>
                      </a: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备注</a:t>
                      </a:r>
                      <a:endParaRPr kumimoji="0" lang="zh-CN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360"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</a:t>
                      </a: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在岗人数</a:t>
                      </a: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=</a:t>
                      </a:r>
                      <a:r>
                        <a:rPr kumimoji="0" lang="zh-CN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（期初</a:t>
                      </a: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+</a:t>
                      </a:r>
                      <a:r>
                        <a:rPr kumimoji="0" lang="zh-CN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期末）</a:t>
                      </a: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/2</a:t>
                      </a: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6360"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2</a:t>
                      </a: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经济效益指标</a:t>
                      </a:r>
                      <a:endParaRPr kumimoji="0" lang="zh-CN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6360"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2.1</a:t>
                      </a: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营业收入</a:t>
                      </a:r>
                      <a:endParaRPr kumimoji="0" lang="zh-CN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6360"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2.2</a:t>
                      </a: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增加值（纯收入）</a:t>
                      </a:r>
                      <a:endParaRPr kumimoji="0" lang="zh-CN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6360"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2.3</a:t>
                      </a: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成本（费用）总额</a:t>
                      </a:r>
                      <a:endParaRPr kumimoji="0" lang="zh-CN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6360"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3</a:t>
                      </a: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人力成本总额</a:t>
                      </a:r>
                      <a:endParaRPr kumimoji="0" lang="zh-CN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05733"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3.1</a:t>
                      </a: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固定工资总额</a:t>
                      </a:r>
                      <a:endParaRPr kumimoji="0" lang="zh-CN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06360"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3.1.1</a:t>
                      </a: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年薪制（高管层）</a:t>
                      </a:r>
                      <a:endParaRPr kumimoji="0" lang="zh-CN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06360"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3.1.2</a:t>
                      </a: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月薪制（非高管）</a:t>
                      </a:r>
                      <a:endParaRPr kumimoji="0" lang="zh-CN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06360"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3.2</a:t>
                      </a: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变动工资总额</a:t>
                      </a:r>
                      <a:endParaRPr kumimoji="0" lang="zh-CN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06360"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3.2.1</a:t>
                      </a: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年薪制（高管层）</a:t>
                      </a:r>
                      <a:endParaRPr kumimoji="0" lang="zh-CN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05733"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3.2.2</a:t>
                      </a: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月薪制（非高管）</a:t>
                      </a:r>
                      <a:endParaRPr kumimoji="0" lang="zh-CN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06360"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3.3</a:t>
                      </a: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其他形式固定补贴（</a:t>
                      </a: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=</a:t>
                      </a:r>
                      <a:r>
                        <a:rPr kumimoji="0" lang="zh-CN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车贴、通讯等补贴）</a:t>
                      </a: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06360"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3.4</a:t>
                      </a: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社保费用（</a:t>
                      </a: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=</a:t>
                      </a:r>
                      <a:r>
                        <a:rPr kumimoji="0" lang="zh-CN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公司缴纳部分）</a:t>
                      </a: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06360"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3.5</a:t>
                      </a: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其他福利费（</a:t>
                      </a: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=</a:t>
                      </a:r>
                      <a:r>
                        <a:rPr kumimoji="0" lang="zh-CN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节假生日、餐补、其他分摊费）</a:t>
                      </a: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06360"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3.6</a:t>
                      </a: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劳动保护（</a:t>
                      </a: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=</a:t>
                      </a:r>
                      <a:r>
                        <a:rPr kumimoji="0" lang="zh-CN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体检、劳保用品）</a:t>
                      </a: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06360"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3.7</a:t>
                      </a: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培训费</a:t>
                      </a:r>
                      <a:endParaRPr kumimoji="0" lang="zh-CN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06360"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3.8</a:t>
                      </a: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招聘费</a:t>
                      </a:r>
                      <a:endParaRPr kumimoji="0" lang="zh-CN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05733"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3.9</a:t>
                      </a: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离职成本（</a:t>
                      </a: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=</a:t>
                      </a:r>
                      <a:r>
                        <a:rPr kumimoji="0" lang="zh-CN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经济补赔偿金、代为通知金等）</a:t>
                      </a: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06360"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3.10</a:t>
                      </a: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残疾人就业保障金</a:t>
                      </a:r>
                      <a:endParaRPr kumimoji="0" lang="zh-CN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</a:tbl>
          </a:graphicData>
        </a:graphic>
      </p:graphicFrame>
      <p:sp>
        <p:nvSpPr>
          <p:cNvPr id="5" name="矩形 4"/>
          <p:cNvSpPr/>
          <p:nvPr/>
        </p:nvSpPr>
        <p:spPr>
          <a:xfrm>
            <a:off x="502285" y="1140460"/>
            <a:ext cx="7393305" cy="76200"/>
          </a:xfrm>
          <a:prstGeom prst="rect">
            <a:avLst/>
          </a:prstGeom>
          <a:gradFill>
            <a:gsLst>
              <a:gs pos="0">
                <a:srgbClr val="FE4444"/>
              </a:gs>
              <a:gs pos="100000">
                <a:srgbClr val="832B2B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</p:cSld>
  <p:clrMapOvr>
    <a:masterClrMapping/>
  </p:clrMapOvr>
  <p:transition>
    <p:cover dir="d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公司人力成本分析（销售数据类）</a:t>
            </a:r>
            <a:endParaRPr lang="zh-CN" altLang="en-US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  <a:sym typeface="+mn-ea"/>
            </a:endParaRPr>
          </a:p>
        </p:txBody>
      </p:sp>
      <p:graphicFrame>
        <p:nvGraphicFramePr>
          <p:cNvPr id="19460" name="Group 4"/>
          <p:cNvGraphicFramePr>
            <a:graphicFrameLocks noGrp="1"/>
          </p:cNvGraphicFramePr>
          <p:nvPr>
            <p:ph idx="1"/>
          </p:nvPr>
        </p:nvGraphicFramePr>
        <p:xfrm>
          <a:off x="502412" y="1296000"/>
          <a:ext cx="8138795" cy="5434330"/>
        </p:xfrm>
        <a:graphic>
          <a:graphicData uri="http://schemas.openxmlformats.org/drawingml/2006/table">
            <a:tbl>
              <a:tblPr/>
              <a:tblGrid>
                <a:gridCol w="4203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9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21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333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054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333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0546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3274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0927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3147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0673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33337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506095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33274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507365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331470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507365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593725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507365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</a:tblGrid>
              <a:tr h="214313">
                <a:tc rowSpan="3"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区域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业务员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客户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gridSpan="12"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产品系列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rowSpan="2" gridSpan="4"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人力成本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4313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产品系列</a:t>
                      </a: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</a:t>
                      </a:r>
                      <a:endParaRPr kumimoji="0" 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产品系列</a:t>
                      </a: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2</a:t>
                      </a:r>
                      <a:endParaRPr kumimoji="0" 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合计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gridSpan="4"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528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销量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同比增长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毛利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同比增长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销量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同比增长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毛利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同比增长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销量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同比增长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毛利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同比增长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总额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同比增长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人力成本率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同比增长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4638">
                <a:tc rowSpan="16"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西安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A</a:t>
                      </a:r>
                      <a:endParaRPr kumimoji="0" 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4638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4638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4638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622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B</a:t>
                      </a:r>
                      <a:endParaRPr kumimoji="0" 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4638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4638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4638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4638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C</a:t>
                      </a:r>
                      <a:endParaRPr kumimoji="0" 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74638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7432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74638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74638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D</a:t>
                      </a:r>
                      <a:endParaRPr kumimoji="0" 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74638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74638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74638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74638">
                <a:tc gridSpan="3"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合计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</a:tbl>
          </a:graphicData>
        </a:graphic>
      </p:graphicFrame>
      <p:sp>
        <p:nvSpPr>
          <p:cNvPr id="5" name="矩形 4"/>
          <p:cNvSpPr/>
          <p:nvPr/>
        </p:nvSpPr>
        <p:spPr>
          <a:xfrm>
            <a:off x="502285" y="1140460"/>
            <a:ext cx="7393305" cy="76200"/>
          </a:xfrm>
          <a:prstGeom prst="rect">
            <a:avLst/>
          </a:prstGeom>
          <a:gradFill>
            <a:gsLst>
              <a:gs pos="0">
                <a:srgbClr val="FE4444"/>
              </a:gs>
              <a:gs pos="100000">
                <a:srgbClr val="832B2B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</p:cSld>
  <p:clrMapOvr>
    <a:masterClrMapping/>
  </p:clrMapOvr>
  <p:transition>
    <p:cover dir="d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>
                <a:solidFill>
                  <a:schemeClr val="bg1"/>
                </a:solidFill>
                <a:sym typeface="+mn-ea"/>
              </a:rPr>
              <a:t>公共成本分摊办法：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02285" y="1560195"/>
            <a:ext cx="8139430" cy="2724150"/>
          </a:xfrm>
        </p:spPr>
        <p:txBody>
          <a:bodyPr/>
          <a:lstStyle/>
          <a:p>
            <a:r>
              <a:rPr lang="en-US" altLang="zh-CN">
                <a:solidFill>
                  <a:schemeClr val="bg1"/>
                </a:solidFill>
                <a:sym typeface="+mn-ea"/>
              </a:rPr>
              <a:t>1</a:t>
            </a:r>
            <a:r>
              <a:rPr>
                <a:solidFill>
                  <a:schemeClr val="bg1"/>
                </a:solidFill>
                <a:sym typeface="+mn-ea"/>
              </a:rPr>
              <a:t>、工资占比</a:t>
            </a:r>
            <a:endParaRPr lang="zh-CN" altLang="en-US" dirty="0">
              <a:solidFill>
                <a:schemeClr val="bg1"/>
              </a:solidFill>
            </a:endParaRPr>
          </a:p>
          <a:p>
            <a:r>
              <a:rPr lang="en-US" altLang="zh-CN">
                <a:solidFill>
                  <a:schemeClr val="bg1"/>
                </a:solidFill>
                <a:sym typeface="+mn-ea"/>
              </a:rPr>
              <a:t>2</a:t>
            </a:r>
            <a:r>
              <a:rPr>
                <a:solidFill>
                  <a:schemeClr val="bg1"/>
                </a:solidFill>
                <a:sym typeface="+mn-ea"/>
              </a:rPr>
              <a:t>、岗位价值系数</a:t>
            </a:r>
            <a:endParaRPr lang="zh-CN" altLang="en-US" dirty="0">
              <a:solidFill>
                <a:schemeClr val="bg1"/>
              </a:solidFill>
            </a:endParaRPr>
          </a:p>
          <a:p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502285" y="1140460"/>
            <a:ext cx="7393305" cy="76200"/>
          </a:xfrm>
          <a:prstGeom prst="rect">
            <a:avLst/>
          </a:prstGeom>
          <a:gradFill>
            <a:gsLst>
              <a:gs pos="0">
                <a:srgbClr val="FE4444"/>
              </a:gs>
              <a:gs pos="100000">
                <a:srgbClr val="832B2B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</p:cSld>
  <p:clrMapOvr>
    <a:masterClrMapping/>
  </p:clrMapOvr>
  <p:transition>
    <p:cover dir="d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>
                <a:solidFill>
                  <a:schemeClr val="tx1"/>
                </a:solidFill>
                <a:sym typeface="+mn-ea"/>
              </a:rPr>
              <a:t>人力资源效率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Tx/>
              <a:buSzPct val="90000"/>
              <a:buFont typeface="Arial" panose="020B0604020202020204" pitchFamily="34" charset="0"/>
            </a:pPr>
            <a:r>
              <a:rPr lang="en-US" altLang="zh-CN">
                <a:solidFill>
                  <a:schemeClr val="bg1"/>
                </a:solidFill>
                <a:sym typeface="+mn-ea"/>
              </a:rPr>
              <a:t>3</a:t>
            </a:r>
            <a:r>
              <a:rPr>
                <a:solidFill>
                  <a:schemeClr val="bg1"/>
                </a:solidFill>
                <a:sym typeface="+mn-ea"/>
              </a:rPr>
              <a:t>、人力资源开发空间分析</a:t>
            </a:r>
            <a:endParaRPr lang="zh-CN" altLang="en-US" dirty="0">
              <a:solidFill>
                <a:schemeClr val="bg1"/>
              </a:solidFill>
            </a:endParaRPr>
          </a:p>
          <a:p>
            <a:pPr>
              <a:buClrTx/>
              <a:buSzPct val="90000"/>
              <a:buFont typeface="Arial" panose="020B0604020202020204" pitchFamily="34" charset="0"/>
            </a:pPr>
            <a:endParaRPr lang="zh-CN" altLang="en-US" dirty="0">
              <a:solidFill>
                <a:schemeClr val="bg1"/>
              </a:solidFill>
            </a:endParaRPr>
          </a:p>
          <a:p>
            <a:endParaRPr lang="zh-CN" altLang="en-US" dirty="0">
              <a:solidFill>
                <a:schemeClr val="bg1"/>
              </a:solidFill>
            </a:endParaRPr>
          </a:p>
        </p:txBody>
      </p:sp>
      <p:graphicFrame>
        <p:nvGraphicFramePr>
          <p:cNvPr id="21508" name="Group 4"/>
          <p:cNvGraphicFramePr>
            <a:graphicFrameLocks noGrp="1"/>
          </p:cNvGraphicFramePr>
          <p:nvPr/>
        </p:nvGraphicFramePr>
        <p:xfrm>
          <a:off x="457200" y="2057400"/>
          <a:ext cx="3810000" cy="3371876"/>
        </p:xfrm>
        <a:graphic>
          <a:graphicData uri="http://schemas.openxmlformats.org/drawingml/2006/table">
            <a:tbl>
              <a:tblPr/>
              <a:tblGrid>
                <a:gridCol w="2057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79120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endParaRPr kumimoji="0" lang="zh-CN" altLang="zh-CN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T="45710" marB="4571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2011</a:t>
                      </a:r>
                      <a:r>
                        <a:rPr kumimoji="0" lang="zh-CN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年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2012</a:t>
                      </a:r>
                      <a:r>
                        <a:rPr kumimoji="0" lang="zh-CN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年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平均年在职人数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:</a:t>
                      </a:r>
                      <a:r>
                        <a:rPr kumimoji="0" lang="zh-CN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人</a:t>
                      </a:r>
                    </a:p>
                  </a:txBody>
                  <a:tcPr marT="45710" marB="4571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30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30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2349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生产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A</a:t>
                      </a:r>
                      <a:r>
                        <a:rPr kumimoji="0" lang="zh-CN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设备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:</a:t>
                      </a:r>
                      <a:r>
                        <a:rPr kumimoji="0" lang="zh-CN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套</a:t>
                      </a:r>
                    </a:p>
                  </a:txBody>
                  <a:tcPr marT="45710" marB="4571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50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52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6478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每台标准工时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:</a:t>
                      </a:r>
                      <a:r>
                        <a:rPr kumimoji="0" lang="zh-CN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天</a:t>
                      </a:r>
                    </a:p>
                  </a:txBody>
                  <a:tcPr marT="45710" marB="4571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40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40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5253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生产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B</a:t>
                      </a:r>
                      <a:r>
                        <a:rPr kumimoji="0" lang="zh-CN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设备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:</a:t>
                      </a:r>
                      <a:r>
                        <a:rPr kumimoji="0" lang="zh-CN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套</a:t>
                      </a:r>
                    </a:p>
                  </a:txBody>
                  <a:tcPr marT="45710" marB="4571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80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85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3138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每台标准工时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:</a:t>
                      </a:r>
                      <a:r>
                        <a:rPr kumimoji="0" lang="zh-CN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天</a:t>
                      </a:r>
                    </a:p>
                  </a:txBody>
                  <a:tcPr marT="45710" marB="4571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25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25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1551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合计标准工时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:</a:t>
                      </a:r>
                      <a:r>
                        <a:rPr kumimoji="0" lang="zh-CN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天</a:t>
                      </a:r>
                    </a:p>
                  </a:txBody>
                  <a:tcPr marT="45710" marB="4571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4000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4130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2851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人均标准工时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:</a:t>
                      </a:r>
                      <a:r>
                        <a:rPr kumimoji="0" lang="zh-CN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天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/</a:t>
                      </a:r>
                      <a:r>
                        <a:rPr kumimoji="0" lang="zh-CN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人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即人力资源效率</a:t>
                      </a:r>
                    </a:p>
                  </a:txBody>
                  <a:tcPr marT="45710" marB="4571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133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138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21546" name="Text Box 42"/>
          <p:cNvSpPr txBox="1"/>
          <p:nvPr/>
        </p:nvSpPr>
        <p:spPr>
          <a:xfrm>
            <a:off x="5334000" y="2133600"/>
            <a:ext cx="2667000" cy="28432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SzPct val="90000"/>
              <a:buFont typeface="Arial" panose="020B0604020202020204" pitchFamily="34" charset="0"/>
              <a:buBlip>
                <a:blip r:embed="rId3"/>
              </a:buBlip>
              <a:defRPr sz="22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90000"/>
              <a:buFont typeface="Arial" panose="020B0604020202020204" pitchFamily="34" charset="0"/>
              <a:buBlip>
                <a:blip r:embed="rId4"/>
              </a:buBlip>
              <a:defRPr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90000"/>
              <a:buFont typeface="Arial" panose="020B0604020202020204" pitchFamily="34" charset="0"/>
              <a:buBlip>
                <a:blip r:embed="rId5"/>
              </a:buBlip>
              <a:defRPr sz="16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SzTx/>
              <a:buFont typeface="Wingdings" panose="05000000000000000000" pitchFamily="2" charset="2"/>
              <a:buChar char="u"/>
            </a:pPr>
            <a:r>
              <a:rPr lang="zh-CN" altLang="en-US" sz="1800" dirty="0">
                <a:latin typeface="宋体" panose="02010600030101010101" pitchFamily="2" charset="-122"/>
                <a:ea typeface="宋体" panose="02010600030101010101" pitchFamily="2" charset="-122"/>
              </a:rPr>
              <a:t> 如左图</a:t>
            </a:r>
            <a:r>
              <a:rPr lang="en-US" altLang="zh-CN" sz="1800" dirty="0">
                <a:latin typeface="宋体" panose="02010600030101010101" pitchFamily="2" charset="-122"/>
                <a:ea typeface="宋体" panose="02010600030101010101" pitchFamily="2" charset="-122"/>
              </a:rPr>
              <a:t>,</a:t>
            </a:r>
            <a:r>
              <a:rPr lang="zh-CN" altLang="en-US" sz="1800" dirty="0">
                <a:latin typeface="宋体" panose="02010600030101010101" pitchFamily="2" charset="-122"/>
                <a:ea typeface="宋体" panose="02010600030101010101" pitchFamily="2" charset="-122"/>
              </a:rPr>
              <a:t>若</a:t>
            </a:r>
            <a:r>
              <a:rPr lang="en-US" altLang="zh-CN" sz="1800" dirty="0">
                <a:latin typeface="宋体" panose="02010600030101010101" pitchFamily="2" charset="-122"/>
                <a:ea typeface="宋体" panose="02010600030101010101" pitchFamily="2" charset="-122"/>
              </a:rPr>
              <a:t>=0</a:t>
            </a:r>
          </a:p>
          <a:p>
            <a:pPr marL="0" lvl="0" indent="0" eaLnBrk="1" hangingPunct="1">
              <a:spcBef>
                <a:spcPct val="50000"/>
              </a:spcBef>
              <a:buSzTx/>
              <a:buNone/>
            </a:pPr>
            <a:r>
              <a:rPr lang="zh-CN" altLang="en-US" sz="1800" dirty="0">
                <a:latin typeface="宋体" panose="02010600030101010101" pitchFamily="2" charset="-122"/>
                <a:ea typeface="宋体" panose="02010600030101010101" pitchFamily="2" charset="-122"/>
              </a:rPr>
              <a:t>则效率没升没降</a:t>
            </a:r>
          </a:p>
          <a:p>
            <a:pPr marL="0" lvl="0" indent="0" eaLnBrk="1" hangingPunct="1">
              <a:spcBef>
                <a:spcPct val="50000"/>
              </a:spcBef>
              <a:buSzTx/>
              <a:buFont typeface="Wingdings" panose="05000000000000000000" pitchFamily="2" charset="2"/>
              <a:buChar char="u"/>
            </a:pPr>
            <a:r>
              <a:rPr lang="zh-CN" altLang="en-US" sz="1800" dirty="0">
                <a:latin typeface="宋体" panose="02010600030101010101" pitchFamily="2" charset="-122"/>
                <a:ea typeface="宋体" panose="02010600030101010101" pitchFamily="2" charset="-122"/>
              </a:rPr>
              <a:t> 如左图</a:t>
            </a:r>
            <a:r>
              <a:rPr lang="en-US" altLang="zh-CN" sz="1800" dirty="0">
                <a:latin typeface="宋体" panose="02010600030101010101" pitchFamily="2" charset="-122"/>
                <a:ea typeface="宋体" panose="02010600030101010101" pitchFamily="2" charset="-122"/>
              </a:rPr>
              <a:t>,</a:t>
            </a:r>
            <a:r>
              <a:rPr lang="zh-CN" altLang="en-US" sz="1800" dirty="0">
                <a:latin typeface="宋体" panose="02010600030101010101" pitchFamily="2" charset="-122"/>
                <a:ea typeface="宋体" panose="02010600030101010101" pitchFamily="2" charset="-122"/>
              </a:rPr>
              <a:t>若</a:t>
            </a:r>
            <a:r>
              <a:rPr lang="en-US" altLang="zh-CN" sz="1800" dirty="0">
                <a:latin typeface="宋体" panose="02010600030101010101" pitchFamily="2" charset="-122"/>
                <a:ea typeface="宋体" panose="02010600030101010101" pitchFamily="2" charset="-122"/>
              </a:rPr>
              <a:t>&gt;0</a:t>
            </a:r>
          </a:p>
          <a:p>
            <a:pPr marL="0" lvl="0" indent="0" eaLnBrk="1" hangingPunct="1">
              <a:spcBef>
                <a:spcPct val="50000"/>
              </a:spcBef>
              <a:buSzTx/>
              <a:buNone/>
            </a:pPr>
            <a:r>
              <a:rPr lang="zh-CN" altLang="en-US" sz="1800" dirty="0">
                <a:latin typeface="宋体" panose="02010600030101010101" pitchFamily="2" charset="-122"/>
                <a:ea typeface="宋体" panose="02010600030101010101" pitchFamily="2" charset="-122"/>
              </a:rPr>
              <a:t>则效率提高了</a:t>
            </a:r>
          </a:p>
          <a:p>
            <a:pPr marL="0" lvl="0" indent="0" eaLnBrk="1" hangingPunct="1">
              <a:spcBef>
                <a:spcPct val="50000"/>
              </a:spcBef>
              <a:buSzTx/>
              <a:buFont typeface="Wingdings" panose="05000000000000000000" pitchFamily="2" charset="2"/>
              <a:buChar char="u"/>
            </a:pPr>
            <a:r>
              <a:rPr lang="zh-CN" altLang="en-US" sz="1800" dirty="0">
                <a:latin typeface="宋体" panose="02010600030101010101" pitchFamily="2" charset="-122"/>
                <a:ea typeface="宋体" panose="02010600030101010101" pitchFamily="2" charset="-122"/>
              </a:rPr>
              <a:t> 如左图</a:t>
            </a:r>
            <a:r>
              <a:rPr lang="en-US" altLang="zh-CN" sz="1800" dirty="0">
                <a:latin typeface="宋体" panose="02010600030101010101" pitchFamily="2" charset="-122"/>
                <a:ea typeface="宋体" panose="02010600030101010101" pitchFamily="2" charset="-122"/>
              </a:rPr>
              <a:t>,</a:t>
            </a:r>
            <a:r>
              <a:rPr lang="zh-CN" altLang="en-US" sz="1800" dirty="0">
                <a:latin typeface="宋体" panose="02010600030101010101" pitchFamily="2" charset="-122"/>
                <a:ea typeface="宋体" panose="02010600030101010101" pitchFamily="2" charset="-122"/>
              </a:rPr>
              <a:t>若</a:t>
            </a:r>
            <a:r>
              <a:rPr lang="en-US" altLang="zh-CN" sz="1800" dirty="0">
                <a:latin typeface="宋体" panose="02010600030101010101" pitchFamily="2" charset="-122"/>
                <a:ea typeface="宋体" panose="02010600030101010101" pitchFamily="2" charset="-122"/>
              </a:rPr>
              <a:t>&lt;0</a:t>
            </a:r>
          </a:p>
          <a:p>
            <a:pPr marL="0" lvl="0" indent="0" eaLnBrk="1" hangingPunct="1">
              <a:spcBef>
                <a:spcPct val="50000"/>
              </a:spcBef>
              <a:buSzTx/>
              <a:buNone/>
            </a:pPr>
            <a:r>
              <a:rPr lang="zh-CN" altLang="en-US" sz="1800" dirty="0">
                <a:latin typeface="宋体" panose="02010600030101010101" pitchFamily="2" charset="-122"/>
                <a:ea typeface="宋体" panose="02010600030101010101" pitchFamily="2" charset="-122"/>
              </a:rPr>
              <a:t>则效率降低了</a:t>
            </a:r>
            <a:r>
              <a:rPr lang="en-US" altLang="zh-CN" sz="1800" dirty="0">
                <a:latin typeface="宋体" panose="02010600030101010101" pitchFamily="2" charset="-122"/>
                <a:ea typeface="宋体" panose="02010600030101010101" pitchFamily="2" charset="-122"/>
              </a:rPr>
              <a:t>,</a:t>
            </a:r>
            <a:r>
              <a:rPr lang="zh-CN" altLang="en-US" sz="1800" dirty="0">
                <a:latin typeface="宋体" panose="02010600030101010101" pitchFamily="2" charset="-122"/>
                <a:ea typeface="宋体" panose="02010600030101010101" pitchFamily="2" charset="-122"/>
              </a:rPr>
              <a:t>降低的</a:t>
            </a:r>
          </a:p>
          <a:p>
            <a:pPr marL="0" lvl="0" indent="0" eaLnBrk="1" hangingPunct="1">
              <a:spcBef>
                <a:spcPct val="50000"/>
              </a:spcBef>
              <a:buSzTx/>
              <a:buNone/>
            </a:pPr>
            <a:r>
              <a:rPr lang="zh-CN" altLang="en-US" sz="1800" dirty="0">
                <a:latin typeface="宋体" panose="02010600030101010101" pitchFamily="2" charset="-122"/>
                <a:ea typeface="宋体" panose="02010600030101010101" pitchFamily="2" charset="-122"/>
              </a:rPr>
              <a:t>程度是起码的开发空间</a:t>
            </a:r>
          </a:p>
        </p:txBody>
      </p:sp>
      <p:sp>
        <p:nvSpPr>
          <p:cNvPr id="5" name="矩形 4"/>
          <p:cNvSpPr/>
          <p:nvPr/>
        </p:nvSpPr>
        <p:spPr>
          <a:xfrm>
            <a:off x="502285" y="1140460"/>
            <a:ext cx="7393305" cy="76200"/>
          </a:xfrm>
          <a:prstGeom prst="rect">
            <a:avLst/>
          </a:prstGeom>
          <a:gradFill>
            <a:gsLst>
              <a:gs pos="0">
                <a:srgbClr val="FE4444"/>
              </a:gs>
              <a:gs pos="100000">
                <a:srgbClr val="832B2B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</p:cSld>
  <p:clrMapOvr>
    <a:masterClrMapping/>
  </p:clrMapOvr>
  <p:transition>
    <p:cover dir="d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>
                <a:solidFill>
                  <a:schemeClr val="bg1"/>
                </a:solidFill>
              </a:rPr>
              <a:t>管理成本分析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200000"/>
              </a:lnSpc>
              <a:buClrTx/>
              <a:buSzPct val="90000"/>
              <a:buFont typeface="Arial" panose="020B0604020202020204" pitchFamily="34" charset="0"/>
            </a:pPr>
            <a:r>
              <a:rPr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管理跨度分析</a:t>
            </a:r>
            <a:r>
              <a:rPr lang="en-US" altLang="zh-CN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:</a:t>
            </a:r>
            <a:endParaRPr lang="en-US" altLang="zh-CN" b="0" dirty="0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200000"/>
              </a:lnSpc>
              <a:buClrTx/>
              <a:buSzPct val="90000"/>
              <a:buFont typeface="Arial" panose="020B0604020202020204" pitchFamily="34" charset="0"/>
            </a:pPr>
            <a:r>
              <a:rPr lang="en-US" altLang="zh-CN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管理层次分析:</a:t>
            </a:r>
            <a:endParaRPr lang="en-US" altLang="zh-CN" b="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>
              <a:lnSpc>
                <a:spcPct val="200000"/>
              </a:lnSpc>
            </a:pPr>
            <a:r>
              <a:rPr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管理流程分析： </a:t>
            </a:r>
            <a:endParaRPr lang="en-US" altLang="zh-CN" b="0" dirty="0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>
              <a:lnSpc>
                <a:spcPct val="200000"/>
              </a:lnSpc>
            </a:pPr>
            <a:r>
              <a:rPr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重复流程</a:t>
            </a:r>
            <a:r>
              <a:rPr lang="en-US" altLang="zh-CN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----</a:t>
            </a:r>
            <a:r>
              <a:rPr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重复同一工作内容，且无监控支持职能</a:t>
            </a:r>
            <a:endParaRPr lang="zh-CN" altLang="en-US" b="0" dirty="0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>
              <a:lnSpc>
                <a:spcPct val="200000"/>
              </a:lnSpc>
            </a:pPr>
            <a:r>
              <a:rPr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无效流程</a:t>
            </a:r>
            <a:r>
              <a:rPr lang="en-US" altLang="zh-CN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----</a:t>
            </a:r>
            <a:r>
              <a:rPr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无责任、无控制、无支持</a:t>
            </a:r>
            <a:endParaRPr lang="zh-CN" altLang="en-US" b="0" dirty="0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>
              <a:lnSpc>
                <a:spcPct val="200000"/>
              </a:lnSpc>
            </a:pPr>
            <a:r>
              <a:rPr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责权高度集中流程</a:t>
            </a:r>
            <a:r>
              <a:rPr lang="en-US" altLang="zh-CN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----</a:t>
            </a:r>
            <a:r>
              <a:rPr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无人监控、劳动量不均衡</a:t>
            </a:r>
            <a:endParaRPr lang="zh-CN" altLang="en-US" b="0" dirty="0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>
              <a:lnSpc>
                <a:spcPct val="200000"/>
              </a:lnSpc>
            </a:pPr>
            <a:r>
              <a:rPr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政策法规</a:t>
            </a:r>
            <a:r>
              <a:rPr lang="en-US" altLang="zh-CN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----</a:t>
            </a:r>
            <a:r>
              <a:rPr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社保、最低工资标准、劳动法规</a:t>
            </a:r>
            <a:endParaRPr lang="zh-CN" altLang="en-US" b="0" dirty="0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endParaRPr lang="zh-CN" altLang="en-US" b="0" dirty="0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502285" y="1140460"/>
            <a:ext cx="7393305" cy="76200"/>
          </a:xfrm>
          <a:prstGeom prst="rect">
            <a:avLst/>
          </a:prstGeom>
          <a:gradFill>
            <a:gsLst>
              <a:gs pos="0">
                <a:srgbClr val="FE4444"/>
              </a:gs>
              <a:gs pos="100000">
                <a:srgbClr val="832B2B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</p:cSld>
  <p:clrMapOvr>
    <a:masterClrMapping/>
  </p:clrMapOvr>
  <p:transition>
    <p:cover dir="d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其他制约因素分析</a:t>
            </a:r>
            <a:endParaRPr lang="zh-CN" altLang="en-US" b="0" dirty="0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02285" y="1296035"/>
            <a:ext cx="6264910" cy="3201035"/>
          </a:xfrm>
        </p:spPr>
        <p:txBody>
          <a:bodyPr/>
          <a:lstStyle/>
          <a:p>
            <a:pPr marL="0" indent="0">
              <a:buNone/>
            </a:pPr>
            <a:endParaRPr lang="zh-CN" altLang="en-US" b="0" dirty="0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200000"/>
              </a:lnSpc>
            </a:pPr>
            <a:r>
              <a:rPr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劳动工具</a:t>
            </a:r>
            <a:r>
              <a:rPr lang="en-US" altLang="zh-CN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----</a:t>
            </a:r>
            <a:r>
              <a:rPr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设备</a:t>
            </a:r>
            <a:endParaRPr lang="zh-CN" altLang="en-US" b="0" dirty="0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200000"/>
              </a:lnSpc>
            </a:pPr>
            <a:r>
              <a:rPr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外部环境</a:t>
            </a:r>
            <a:r>
              <a:rPr lang="en-US" altLang="zh-CN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----</a:t>
            </a:r>
            <a:r>
              <a:rPr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人才稀缺、物价波动</a:t>
            </a:r>
            <a:endParaRPr lang="zh-CN" altLang="en-US" b="0" dirty="0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200000"/>
              </a:lnSpc>
            </a:pPr>
            <a:r>
              <a:rPr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内部环境</a:t>
            </a:r>
            <a:r>
              <a:rPr lang="en-US" altLang="zh-CN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----</a:t>
            </a:r>
            <a:r>
              <a:rPr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业务分拆、合并、压缩   </a:t>
            </a:r>
            <a:endParaRPr lang="zh-CN" altLang="en-US" b="0" dirty="0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200000"/>
              </a:lnSpc>
            </a:pPr>
            <a:r>
              <a:rPr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       新业务及新区域的拓展、裁撤</a:t>
            </a:r>
            <a:endParaRPr lang="zh-CN" altLang="en-US" b="0" dirty="0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endParaRPr lang="zh-CN" altLang="en-US" b="0" dirty="0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02285" y="1140460"/>
            <a:ext cx="7393305" cy="76200"/>
          </a:xfrm>
          <a:prstGeom prst="rect">
            <a:avLst/>
          </a:prstGeom>
          <a:gradFill>
            <a:gsLst>
              <a:gs pos="0">
                <a:srgbClr val="FE4444"/>
              </a:gs>
              <a:gs pos="100000">
                <a:srgbClr val="832B2B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</p:cSld>
  <p:clrMapOvr>
    <a:masterClrMapping/>
  </p:clrMapOvr>
  <p:transition>
    <p:cover dir="d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50000">
              <a:schemeClr val="tx1"/>
            </a:gs>
            <a:gs pos="50000">
              <a:schemeClr val="accent1">
                <a:lumMod val="75000"/>
              </a:schemeClr>
            </a:gs>
          </a:gsLst>
          <a:lin ang="21594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altLang="zh-CN">
                <a:solidFill>
                  <a:schemeClr val="bg1"/>
                </a:solidFill>
                <a:sym typeface="+mn-ea"/>
              </a:rPr>
              <a:t>四、如何进行人力成本预算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15585" y="2411730"/>
            <a:ext cx="3181985" cy="2034540"/>
          </a:xfrm>
        </p:spPr>
        <p:txBody>
          <a:bodyPr/>
          <a:lstStyle/>
          <a:p>
            <a:r>
              <a:rPr lang="en-US" altLang="zh-CN">
                <a:solidFill>
                  <a:schemeClr val="bg1"/>
                </a:solidFill>
                <a:sym typeface="+mn-ea"/>
              </a:rPr>
              <a:t>1</a:t>
            </a:r>
            <a:r>
              <a:rPr>
                <a:solidFill>
                  <a:schemeClr val="bg1"/>
                </a:solidFill>
                <a:sym typeface="+mn-ea"/>
              </a:rPr>
              <a:t>、外部数据收集</a:t>
            </a:r>
            <a:endParaRPr lang="zh-CN" altLang="en-US" dirty="0">
              <a:solidFill>
                <a:schemeClr val="bg1"/>
              </a:solidFill>
            </a:endParaRPr>
          </a:p>
          <a:p>
            <a:r>
              <a:rPr lang="en-US" altLang="zh-CN">
                <a:solidFill>
                  <a:schemeClr val="bg1"/>
                </a:solidFill>
                <a:sym typeface="+mn-ea"/>
              </a:rPr>
              <a:t>2</a:t>
            </a:r>
            <a:r>
              <a:rPr>
                <a:solidFill>
                  <a:schemeClr val="bg1"/>
                </a:solidFill>
                <a:sym typeface="+mn-ea"/>
              </a:rPr>
              <a:t>、历史数据预算</a:t>
            </a:r>
            <a:endParaRPr lang="zh-CN" altLang="en-US" dirty="0">
              <a:solidFill>
                <a:schemeClr val="bg1"/>
              </a:solidFill>
            </a:endParaRPr>
          </a:p>
          <a:p>
            <a:r>
              <a:rPr lang="en-US" altLang="zh-CN">
                <a:solidFill>
                  <a:schemeClr val="bg1"/>
                </a:solidFill>
                <a:sym typeface="+mn-ea"/>
              </a:rPr>
              <a:t>3</a:t>
            </a:r>
            <a:r>
              <a:rPr>
                <a:solidFill>
                  <a:schemeClr val="bg1"/>
                </a:solidFill>
                <a:sym typeface="+mn-ea"/>
              </a:rPr>
              <a:t>、总值预算</a:t>
            </a:r>
            <a:endParaRPr lang="zh-CN" altLang="en-US" dirty="0">
              <a:solidFill>
                <a:schemeClr val="bg1"/>
              </a:solidFill>
            </a:endParaRPr>
          </a:p>
          <a:p>
            <a:r>
              <a:rPr lang="en-US" altLang="zh-CN">
                <a:solidFill>
                  <a:schemeClr val="bg1"/>
                </a:solidFill>
                <a:sym typeface="+mn-ea"/>
              </a:rPr>
              <a:t>4</a:t>
            </a:r>
            <a:r>
              <a:rPr>
                <a:solidFill>
                  <a:schemeClr val="bg1"/>
                </a:solidFill>
                <a:sym typeface="+mn-ea"/>
              </a:rPr>
              <a:t>、分项落实</a:t>
            </a:r>
            <a:endParaRPr lang="zh-CN" altLang="en-US" dirty="0">
              <a:solidFill>
                <a:schemeClr val="bg1"/>
              </a:solidFill>
            </a:endParaRPr>
          </a:p>
          <a:p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502285" y="1140460"/>
            <a:ext cx="7393305" cy="76200"/>
          </a:xfrm>
          <a:prstGeom prst="rect">
            <a:avLst/>
          </a:prstGeom>
          <a:gradFill>
            <a:gsLst>
              <a:gs pos="0">
                <a:srgbClr val="FE4444"/>
              </a:gs>
              <a:gs pos="100000">
                <a:srgbClr val="832B2B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圆角矩形 3"/>
          <p:cNvSpPr/>
          <p:nvPr/>
        </p:nvSpPr>
        <p:spPr>
          <a:xfrm>
            <a:off x="1094740" y="3048635"/>
            <a:ext cx="1973580" cy="572770"/>
          </a:xfrm>
          <a:prstGeom prst="roundRect">
            <a:avLst/>
          </a:prstGeom>
          <a:solidFill>
            <a:srgbClr val="FF0000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>
                <a:solidFill>
                  <a:schemeClr val="bg1"/>
                </a:solidFill>
              </a:rPr>
              <a:t>如何进行人力成本预算</a:t>
            </a:r>
          </a:p>
        </p:txBody>
      </p:sp>
      <p:cxnSp>
        <p:nvCxnSpPr>
          <p:cNvPr id="6" name="直接箭头连接符 5"/>
          <p:cNvCxnSpPr>
            <a:stCxn id="4" idx="3"/>
          </p:cNvCxnSpPr>
          <p:nvPr/>
        </p:nvCxnSpPr>
        <p:spPr>
          <a:xfrm flipV="1">
            <a:off x="3068320" y="2606675"/>
            <a:ext cx="2380615" cy="728345"/>
          </a:xfrm>
          <a:prstGeom prst="straightConnector1">
            <a:avLst/>
          </a:prstGeom>
          <a:ln w="19050">
            <a:solidFill>
              <a:srgbClr val="FAFAFA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箭头连接符 6"/>
          <p:cNvCxnSpPr>
            <a:stCxn id="4" idx="3"/>
          </p:cNvCxnSpPr>
          <p:nvPr/>
        </p:nvCxnSpPr>
        <p:spPr>
          <a:xfrm flipV="1">
            <a:off x="3068320" y="3041015"/>
            <a:ext cx="2388870" cy="294005"/>
          </a:xfrm>
          <a:prstGeom prst="straightConnector1">
            <a:avLst/>
          </a:prstGeom>
          <a:ln w="1905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箭头连接符 7"/>
          <p:cNvCxnSpPr>
            <a:stCxn id="4" idx="3"/>
          </p:cNvCxnSpPr>
          <p:nvPr/>
        </p:nvCxnSpPr>
        <p:spPr>
          <a:xfrm>
            <a:off x="3068320" y="3335020"/>
            <a:ext cx="2388870" cy="148590"/>
          </a:xfrm>
          <a:prstGeom prst="straightConnector1">
            <a:avLst/>
          </a:prstGeom>
          <a:ln w="1905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箭头连接符 8"/>
          <p:cNvCxnSpPr/>
          <p:nvPr/>
        </p:nvCxnSpPr>
        <p:spPr>
          <a:xfrm>
            <a:off x="3080385" y="3355975"/>
            <a:ext cx="2385060" cy="570865"/>
          </a:xfrm>
          <a:prstGeom prst="straightConnector1">
            <a:avLst/>
          </a:prstGeom>
          <a:ln w="19050">
            <a:solidFill>
              <a:srgbClr val="FAFAFA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</p:cSld>
  <p:clrMapOvr>
    <a:masterClrMapping/>
  </p:clrMapOvr>
  <p:transition>
    <p:cover dir="d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solidFill>
                  <a:schemeClr val="bg1"/>
                </a:solidFill>
                <a:sym typeface="+mn-ea"/>
              </a:rPr>
              <a:t>1</a:t>
            </a:r>
            <a:r>
              <a:rPr>
                <a:solidFill>
                  <a:schemeClr val="bg1"/>
                </a:solidFill>
                <a:sym typeface="+mn-ea"/>
              </a:rPr>
              <a:t>、外部数据收集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02285" y="1610360"/>
            <a:ext cx="5234940" cy="3653790"/>
          </a:xfrm>
        </p:spPr>
        <p:txBody>
          <a:bodyPr/>
          <a:lstStyle/>
          <a:p>
            <a:pPr marL="342900" lvl="0" indent="-342900">
              <a:lnSpc>
                <a:spcPct val="200000"/>
              </a:lnSpc>
              <a:buNone/>
            </a:pPr>
            <a:r>
              <a:rPr>
                <a:solidFill>
                  <a:schemeClr val="bg1"/>
                </a:solidFill>
                <a:sym typeface="+mn-ea"/>
              </a:rPr>
              <a:t>行业薪酬数据</a:t>
            </a:r>
            <a:endParaRPr lang="zh-CN" altLang="en-US" b="0" dirty="0">
              <a:solidFill>
                <a:schemeClr val="bg1"/>
              </a:solidFill>
            </a:endParaRPr>
          </a:p>
          <a:p>
            <a:pPr marL="342900" lvl="0" indent="-342900">
              <a:lnSpc>
                <a:spcPct val="200000"/>
              </a:lnSpc>
              <a:buNone/>
            </a:pPr>
            <a:r>
              <a:rPr>
                <a:solidFill>
                  <a:schemeClr val="bg1"/>
                </a:solidFill>
                <a:sym typeface="+mn-ea"/>
              </a:rPr>
              <a:t>广宣报价</a:t>
            </a:r>
            <a:endParaRPr lang="zh-CN" altLang="en-US" b="0" dirty="0">
              <a:solidFill>
                <a:schemeClr val="bg1"/>
              </a:solidFill>
            </a:endParaRPr>
          </a:p>
          <a:p>
            <a:pPr marL="342900" lvl="0" indent="-342900">
              <a:lnSpc>
                <a:spcPct val="200000"/>
              </a:lnSpc>
              <a:buNone/>
            </a:pPr>
            <a:r>
              <a:rPr>
                <a:solidFill>
                  <a:schemeClr val="bg1"/>
                </a:solidFill>
                <a:sym typeface="+mn-ea"/>
              </a:rPr>
              <a:t>场地住宿等采购费用</a:t>
            </a:r>
            <a:endParaRPr lang="zh-CN" altLang="en-US" b="0" dirty="0">
              <a:solidFill>
                <a:schemeClr val="bg1"/>
              </a:solidFill>
            </a:endParaRPr>
          </a:p>
          <a:p>
            <a:pPr marL="342900" lvl="0" indent="-342900">
              <a:lnSpc>
                <a:spcPct val="200000"/>
              </a:lnSpc>
              <a:buNone/>
            </a:pPr>
            <a:r>
              <a:rPr>
                <a:solidFill>
                  <a:schemeClr val="bg1"/>
                </a:solidFill>
                <a:sym typeface="+mn-ea"/>
              </a:rPr>
              <a:t>保险及最低工资预估</a:t>
            </a:r>
            <a:endParaRPr lang="zh-CN" altLang="en-US" b="0" dirty="0">
              <a:solidFill>
                <a:schemeClr val="bg1"/>
              </a:solidFill>
            </a:endParaRPr>
          </a:p>
          <a:p>
            <a:pPr marL="342900" lvl="0" indent="-342900">
              <a:lnSpc>
                <a:spcPct val="200000"/>
              </a:lnSpc>
              <a:buNone/>
            </a:pPr>
            <a:r>
              <a:rPr lang="en-US" altLang="zh-CN">
                <a:solidFill>
                  <a:schemeClr val="bg1"/>
                </a:solidFill>
                <a:sym typeface="+mn-ea"/>
              </a:rPr>
              <a:t>……</a:t>
            </a:r>
            <a:endParaRPr lang="en-US" altLang="zh-CN" b="0" dirty="0">
              <a:solidFill>
                <a:schemeClr val="bg1"/>
              </a:solidFill>
            </a:endParaRPr>
          </a:p>
          <a:p>
            <a:endParaRPr lang="en-US" altLang="zh-CN" b="0" dirty="0">
              <a:solidFill>
                <a:schemeClr val="bg1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502285" y="1140460"/>
            <a:ext cx="7393305" cy="76200"/>
          </a:xfrm>
          <a:prstGeom prst="rect">
            <a:avLst/>
          </a:prstGeom>
          <a:gradFill>
            <a:gsLst>
              <a:gs pos="0">
                <a:srgbClr val="FE4444"/>
              </a:gs>
              <a:gs pos="100000">
                <a:srgbClr val="832B2B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</p:cSld>
  <p:clrMapOvr>
    <a:masterClrMapping/>
  </p:clrMapOvr>
  <p:transition>
    <p:cover dir="d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solidFill>
                  <a:schemeClr val="tx1"/>
                </a:solidFill>
                <a:sym typeface="+mn-ea"/>
              </a:rPr>
              <a:t>2</a:t>
            </a:r>
            <a:r>
              <a:rPr>
                <a:solidFill>
                  <a:schemeClr val="tx1"/>
                </a:solidFill>
                <a:sym typeface="+mn-ea"/>
              </a:rPr>
              <a:t>、历史及分析数据预算</a:t>
            </a:r>
            <a:endParaRPr lang="zh-CN" altLang="en-US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200000"/>
              </a:lnSpc>
              <a:buClrTx/>
              <a:buSzPct val="90000"/>
              <a:buFont typeface="Arial" panose="020B0604020202020204" pitchFamily="34" charset="0"/>
            </a:pPr>
            <a:r>
              <a:rPr lang="en-US" altLang="zh-CN">
                <a:solidFill>
                  <a:schemeClr val="tx1"/>
                </a:solidFill>
                <a:sym typeface="+mn-ea"/>
              </a:rPr>
              <a:t>2.1</a:t>
            </a:r>
            <a:r>
              <a:rPr>
                <a:solidFill>
                  <a:schemeClr val="tx1"/>
                </a:solidFill>
                <a:sym typeface="+mn-ea"/>
              </a:rPr>
              <a:t>定员定编：</a:t>
            </a:r>
            <a:endParaRPr lang="zh-CN" altLang="en-US" dirty="0">
              <a:solidFill>
                <a:schemeClr val="tx1"/>
              </a:solidFill>
            </a:endParaRPr>
          </a:p>
          <a:p>
            <a:pPr>
              <a:lnSpc>
                <a:spcPct val="200000"/>
              </a:lnSpc>
              <a:buClrTx/>
              <a:buSzPct val="90000"/>
              <a:buFont typeface="Arial" panose="020B0604020202020204" pitchFamily="34" charset="0"/>
            </a:pPr>
            <a:r>
              <a:rPr>
                <a:solidFill>
                  <a:schemeClr val="tx1"/>
                </a:solidFill>
                <a:sym typeface="+mn-ea"/>
              </a:rPr>
              <a:t>组织管理：部门、岗位、编制、人员（任职资格）</a:t>
            </a:r>
            <a:endParaRPr lang="zh-CN" altLang="en-US" dirty="0">
              <a:solidFill>
                <a:schemeClr val="tx1"/>
              </a:solidFill>
            </a:endParaRPr>
          </a:p>
          <a:p>
            <a:pPr>
              <a:lnSpc>
                <a:spcPct val="200000"/>
              </a:lnSpc>
              <a:buClrTx/>
              <a:buSzPct val="90000"/>
              <a:buFont typeface="Arial" panose="020B0604020202020204" pitchFamily="34" charset="0"/>
            </a:pPr>
            <a:r>
              <a:rPr>
                <a:solidFill>
                  <a:schemeClr val="tx1"/>
                </a:solidFill>
                <a:sym typeface="+mn-ea"/>
              </a:rPr>
              <a:t>人员流动：招聘人数（普招、猎头）、空岗损失、入职培训</a:t>
            </a:r>
            <a:endParaRPr lang="zh-CN" altLang="en-US" dirty="0">
              <a:solidFill>
                <a:schemeClr val="tx1"/>
              </a:solidFill>
            </a:endParaRPr>
          </a:p>
          <a:p>
            <a:pPr>
              <a:lnSpc>
                <a:spcPct val="200000"/>
              </a:lnSpc>
              <a:buClrTx/>
              <a:buSzPct val="90000"/>
              <a:buFont typeface="Arial" panose="020B0604020202020204" pitchFamily="34" charset="0"/>
            </a:pPr>
            <a:r>
              <a:rPr>
                <a:solidFill>
                  <a:schemeClr val="tx1"/>
                </a:solidFill>
                <a:sym typeface="+mn-ea"/>
              </a:rPr>
              <a:t>薪酬及福利调整：岗位职级、福利项目</a:t>
            </a:r>
            <a:endParaRPr lang="zh-CN" altLang="en-US" dirty="0">
              <a:solidFill>
                <a:schemeClr val="tx1"/>
              </a:solidFill>
            </a:endParaRPr>
          </a:p>
          <a:p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502285" y="1140460"/>
            <a:ext cx="7393305" cy="76200"/>
          </a:xfrm>
          <a:prstGeom prst="rect">
            <a:avLst/>
          </a:prstGeom>
          <a:gradFill>
            <a:gsLst>
              <a:gs pos="0">
                <a:srgbClr val="FE4444"/>
              </a:gs>
              <a:gs pos="100000">
                <a:srgbClr val="832B2B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</p:cSld>
  <p:clrMapOvr>
    <a:masterClrMapping/>
  </p:clrMapOvr>
  <p:transition>
    <p:cover dir="d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652" name="Group 4"/>
          <p:cNvGraphicFramePr>
            <a:graphicFrameLocks noGrp="1"/>
          </p:cNvGraphicFramePr>
          <p:nvPr>
            <p:ph idx="1"/>
          </p:nvPr>
        </p:nvGraphicFramePr>
        <p:xfrm>
          <a:off x="502412" y="793715"/>
          <a:ext cx="8138795" cy="4312920"/>
        </p:xfrm>
        <a:graphic>
          <a:graphicData uri="http://schemas.openxmlformats.org/drawingml/2006/table">
            <a:tbl>
              <a:tblPr/>
              <a:tblGrid>
                <a:gridCol w="12160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772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074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236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448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9824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1882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525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60680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2013</a:t>
                      </a:r>
                      <a:r>
                        <a:rPr kumimoji="0" lang="zh-CN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年预估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2014</a:t>
                      </a:r>
                      <a:r>
                        <a:rPr kumimoji="0" lang="zh-CN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年预计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年度调薪前总额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调薪幅度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调薪后总额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894">
                <a:tc rowSpan="6"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管理人员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副总级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人数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7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7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1795752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103.00%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1849625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2741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人均工资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256536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256538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2894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部门经理级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人数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33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31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5142528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106.00%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5454080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2741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人均工资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165888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165888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2894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……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人数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……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0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0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2741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人均工资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……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82894">
                <a:tc rowSpan="6"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研发人员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高工级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人数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13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17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3597092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114.00%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4214685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1154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人均工资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217467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217467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84164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工程师级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人数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38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44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7030848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103.00%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7241773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1154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人均工资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159792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159792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82894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……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人数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……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0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0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2741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人均工资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……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82894">
                <a:tc rowSpan="4"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行政人员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专员级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人数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137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130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10480080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103.00%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10794482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12741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人均工资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80616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80616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82894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文员级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人数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212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210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163963800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105.00%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172161990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12741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人均工资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788218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780780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82894">
                <a:tc rowSpan="2" gridSpan="2"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销售人员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人数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23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30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3883320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100.00%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3883320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11154">
                <a:tc gridSpan="2"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人均工资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129444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129444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84164">
                <a:tc rowSpan="2" gridSpan="2"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生产人员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人数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2718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3200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54067200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120.00%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84880840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11154">
                <a:tc gridSpan="2"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人均工资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16896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16896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</p:spTree>
    <p:custDataLst>
      <p:tags r:id="rId1"/>
    </p:custDataLst>
  </p:cSld>
  <p:clrMapOvr>
    <a:masterClrMapping/>
  </p:clrMapOvr>
  <p:transition>
    <p:cover dir="d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sym typeface="+mn-ea"/>
              </a:rPr>
              <a:t>2.2</a:t>
            </a:r>
            <a:r>
              <a:rPr>
                <a:sym typeface="+mn-ea"/>
              </a:rPr>
              <a:t>损益临界推算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  <a:buClrTx/>
              <a:buSzPct val="90000"/>
              <a:buFont typeface="Arial" panose="020B0604020202020204" pitchFamily="34" charset="0"/>
            </a:pPr>
            <a:endParaRPr lang="zh-CN" altLang="en-US" dirty="0"/>
          </a:p>
          <a:p>
            <a:pPr>
              <a:lnSpc>
                <a:spcPct val="80000"/>
              </a:lnSpc>
              <a:buClrTx/>
              <a:buSzPct val="90000"/>
              <a:buFont typeface="Arial" panose="020B0604020202020204" pitchFamily="34" charset="0"/>
            </a:pPr>
            <a:r>
              <a:rPr>
                <a:sym typeface="+mn-ea"/>
              </a:rPr>
              <a:t>临界点的人力成本</a:t>
            </a:r>
            <a:r>
              <a:rPr lang="en-US" altLang="zh-CN">
                <a:sym typeface="+mn-ea"/>
              </a:rPr>
              <a:t>=</a:t>
            </a:r>
            <a:r>
              <a:rPr>
                <a:sym typeface="+mn-ea"/>
              </a:rPr>
              <a:t>临界点的销售额</a:t>
            </a:r>
            <a:r>
              <a:rPr lang="en-US" altLang="zh-CN">
                <a:sym typeface="+mn-ea"/>
              </a:rPr>
              <a:t>×</a:t>
            </a:r>
            <a:r>
              <a:rPr>
                <a:sym typeface="+mn-ea"/>
              </a:rPr>
              <a:t>人力成本率</a:t>
            </a:r>
            <a:endParaRPr lang="zh-CN" altLang="en-US" dirty="0"/>
          </a:p>
          <a:p>
            <a:pPr>
              <a:lnSpc>
                <a:spcPct val="80000"/>
              </a:lnSpc>
              <a:buClrTx/>
              <a:buSzPct val="90000"/>
              <a:buFont typeface="Arial" panose="020B0604020202020204" pitchFamily="34" charset="0"/>
            </a:pPr>
            <a:r>
              <a:rPr>
                <a:sym typeface="+mn-ea"/>
              </a:rPr>
              <a:t>损益临界点的销售额</a:t>
            </a:r>
            <a:r>
              <a:rPr lang="en-US" altLang="zh-CN">
                <a:sym typeface="+mn-ea"/>
              </a:rPr>
              <a:t>=</a:t>
            </a:r>
            <a:r>
              <a:rPr>
                <a:sym typeface="+mn-ea"/>
              </a:rPr>
              <a:t>固定成本</a:t>
            </a:r>
            <a:r>
              <a:rPr lang="en-US" altLang="zh-CN">
                <a:sym typeface="+mn-ea"/>
              </a:rPr>
              <a:t>÷</a:t>
            </a:r>
            <a:r>
              <a:rPr>
                <a:sym typeface="+mn-ea"/>
              </a:rPr>
              <a:t>临界利润率</a:t>
            </a:r>
            <a:endParaRPr lang="zh-CN" altLang="en-US" dirty="0"/>
          </a:p>
          <a:p>
            <a:pPr>
              <a:lnSpc>
                <a:spcPct val="80000"/>
              </a:lnSpc>
              <a:buClrTx/>
              <a:buSzPct val="90000"/>
              <a:buFont typeface="Arial" panose="020B0604020202020204" pitchFamily="34" charset="0"/>
            </a:pPr>
            <a:r>
              <a:rPr>
                <a:sym typeface="+mn-ea"/>
              </a:rPr>
              <a:t>临界利润率</a:t>
            </a:r>
            <a:r>
              <a:rPr lang="en-US" altLang="zh-CN">
                <a:sym typeface="+mn-ea"/>
              </a:rPr>
              <a:t>=</a:t>
            </a:r>
            <a:r>
              <a:rPr>
                <a:sym typeface="+mn-ea"/>
              </a:rPr>
              <a:t>临界利润</a:t>
            </a:r>
            <a:r>
              <a:rPr lang="en-US" altLang="zh-CN">
                <a:sym typeface="+mn-ea"/>
              </a:rPr>
              <a:t>÷</a:t>
            </a:r>
            <a:r>
              <a:rPr>
                <a:sym typeface="+mn-ea"/>
              </a:rPr>
              <a:t>销售额</a:t>
            </a:r>
            <a:endParaRPr lang="zh-CN" altLang="en-US" dirty="0"/>
          </a:p>
          <a:p>
            <a:pPr>
              <a:lnSpc>
                <a:spcPct val="80000"/>
              </a:lnSpc>
              <a:buClrTx/>
              <a:buSzPct val="90000"/>
              <a:buFont typeface="Arial" panose="020B0604020202020204" pitchFamily="34" charset="0"/>
            </a:pPr>
            <a:r>
              <a:rPr>
                <a:sym typeface="+mn-ea"/>
              </a:rPr>
              <a:t>临街利润</a:t>
            </a:r>
            <a:r>
              <a:rPr lang="en-US" altLang="zh-CN">
                <a:sym typeface="+mn-ea"/>
              </a:rPr>
              <a:t>=</a:t>
            </a:r>
            <a:r>
              <a:rPr>
                <a:sym typeface="+mn-ea"/>
              </a:rPr>
              <a:t>销售额－变动成本</a:t>
            </a:r>
            <a:endParaRPr lang="zh-CN" altLang="en-US" dirty="0"/>
          </a:p>
          <a:p>
            <a:pPr>
              <a:lnSpc>
                <a:spcPct val="80000"/>
              </a:lnSpc>
              <a:buClrTx/>
              <a:buSzPct val="90000"/>
              <a:buFont typeface="Arial" panose="020B0604020202020204" pitchFamily="34" charset="0"/>
            </a:pPr>
            <a:endParaRPr lang="zh-CN" altLang="en-US" dirty="0"/>
          </a:p>
          <a:p>
            <a:pPr>
              <a:lnSpc>
                <a:spcPct val="80000"/>
              </a:lnSpc>
              <a:buClrTx/>
              <a:buSzPct val="90000"/>
              <a:buFont typeface="Arial" panose="020B0604020202020204" pitchFamily="34" charset="0"/>
            </a:pPr>
            <a:endParaRPr lang="en-US" altLang="zh-CN" dirty="0"/>
          </a:p>
          <a:p>
            <a:endParaRPr lang="zh-CN" altLang="en-US"/>
          </a:p>
        </p:txBody>
      </p:sp>
      <p:graphicFrame>
        <p:nvGraphicFramePr>
          <p:cNvPr id="28676" name="Group 4"/>
          <p:cNvGraphicFramePr>
            <a:graphicFrameLocks noGrp="1"/>
          </p:cNvGraphicFramePr>
          <p:nvPr/>
        </p:nvGraphicFramePr>
        <p:xfrm>
          <a:off x="600075" y="3276600"/>
          <a:ext cx="8229600" cy="2438400"/>
        </p:xfrm>
        <a:graphic>
          <a:graphicData uri="http://schemas.openxmlformats.org/drawingml/2006/table">
            <a:tbl>
              <a:tblPr/>
              <a:tblGrid>
                <a:gridCol w="1631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605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874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477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842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7631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413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38162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</a:p>
                  </a:txBody>
                  <a:tcPr marT="45727" marB="4572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</a:p>
                  </a:txBody>
                  <a:tcPr marT="45727" marB="4572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2009</a:t>
                      </a:r>
                      <a:r>
                        <a:rPr kumimoji="0" lang="zh-CN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年</a:t>
                      </a:r>
                    </a:p>
                  </a:txBody>
                  <a:tcPr marT="45727" marB="4572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2010</a:t>
                      </a:r>
                      <a:r>
                        <a:rPr kumimoji="0" lang="zh-CN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年</a:t>
                      </a:r>
                    </a:p>
                  </a:txBody>
                  <a:tcPr marT="45727" marB="4572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2011</a:t>
                      </a:r>
                      <a:r>
                        <a:rPr kumimoji="0" lang="zh-CN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年</a:t>
                      </a:r>
                    </a:p>
                  </a:txBody>
                  <a:tcPr marT="45727" marB="4572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2012</a:t>
                      </a:r>
                      <a:r>
                        <a:rPr kumimoji="0" lang="zh-CN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年</a:t>
                      </a:r>
                    </a:p>
                  </a:txBody>
                  <a:tcPr marT="45727" marB="4572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2013</a:t>
                      </a:r>
                      <a:r>
                        <a:rPr kumimoji="0" lang="zh-CN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年</a:t>
                      </a:r>
                    </a:p>
                  </a:txBody>
                  <a:tcPr marT="45727" marB="4572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8162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销售额</a:t>
                      </a: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A </a:t>
                      </a:r>
                    </a:p>
                  </a:txBody>
                  <a:tcPr marT="45727" marB="4572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</a:p>
                  </a:txBody>
                  <a:tcPr marT="45727" marB="4572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3500</a:t>
                      </a:r>
                    </a:p>
                  </a:txBody>
                  <a:tcPr marT="45727" marB="4572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4700</a:t>
                      </a:r>
                    </a:p>
                  </a:txBody>
                  <a:tcPr marT="45727" marB="4572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5500</a:t>
                      </a:r>
                    </a:p>
                  </a:txBody>
                  <a:tcPr marT="45727" marB="4572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6100</a:t>
                      </a:r>
                    </a:p>
                  </a:txBody>
                  <a:tcPr marT="45727" marB="4572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6800</a:t>
                      </a:r>
                    </a:p>
                  </a:txBody>
                  <a:tcPr marT="45727" marB="4572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8162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固定成本</a:t>
                      </a: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B</a:t>
                      </a:r>
                    </a:p>
                  </a:txBody>
                  <a:tcPr marT="45727" marB="4572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费用</a:t>
                      </a: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+</a:t>
                      </a:r>
                      <a:r>
                        <a:rPr kumimoji="0" lang="zh-CN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间接人工</a:t>
                      </a:r>
                    </a:p>
                  </a:txBody>
                  <a:tcPr marT="45727" marB="4572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427.35</a:t>
                      </a:r>
                    </a:p>
                  </a:txBody>
                  <a:tcPr marT="45727" marB="4572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534.85</a:t>
                      </a:r>
                    </a:p>
                  </a:txBody>
                  <a:tcPr marT="45727" marB="4572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726.55</a:t>
                      </a:r>
                    </a:p>
                  </a:txBody>
                  <a:tcPr marT="45727" marB="4572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733.83</a:t>
                      </a:r>
                    </a:p>
                  </a:txBody>
                  <a:tcPr marT="45727" marB="4572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</a:p>
                  </a:txBody>
                  <a:tcPr marT="45727" marB="4572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3093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变动成本</a:t>
                      </a: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C</a:t>
                      </a:r>
                    </a:p>
                  </a:txBody>
                  <a:tcPr marT="45727" marB="4572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购进</a:t>
                      </a: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+</a:t>
                      </a:r>
                      <a:r>
                        <a:rPr kumimoji="0" lang="zh-CN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直接人工</a:t>
                      </a:r>
                    </a:p>
                  </a:txBody>
                  <a:tcPr marT="45727" marB="4572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2654.05</a:t>
                      </a:r>
                    </a:p>
                  </a:txBody>
                  <a:tcPr marT="45727" marB="4572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3534.87</a:t>
                      </a:r>
                    </a:p>
                  </a:txBody>
                  <a:tcPr marT="45727" marB="4572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4087.6</a:t>
                      </a:r>
                    </a:p>
                  </a:txBody>
                  <a:tcPr marT="45727" marB="4572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4622.58</a:t>
                      </a:r>
                    </a:p>
                  </a:txBody>
                  <a:tcPr marT="45727" marB="4572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</a:p>
                  </a:txBody>
                  <a:tcPr marT="45727" marB="4572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临界利润</a:t>
                      </a: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D</a:t>
                      </a:r>
                    </a:p>
                  </a:txBody>
                  <a:tcPr marT="45727" marB="4572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A-C</a:t>
                      </a:r>
                    </a:p>
                  </a:txBody>
                  <a:tcPr marT="45727" marB="4572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845.95</a:t>
                      </a:r>
                    </a:p>
                  </a:txBody>
                  <a:tcPr marT="45727" marB="4572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1165.73</a:t>
                      </a:r>
                    </a:p>
                  </a:txBody>
                  <a:tcPr marT="45727" marB="4572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1412.4</a:t>
                      </a:r>
                    </a:p>
                  </a:txBody>
                  <a:tcPr marT="45727" marB="4572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1477.42</a:t>
                      </a:r>
                    </a:p>
                  </a:txBody>
                  <a:tcPr marT="45727" marB="4572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</a:p>
                  </a:txBody>
                  <a:tcPr marT="45727" marB="4572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8162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临界利润率</a:t>
                      </a: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E</a:t>
                      </a:r>
                    </a:p>
                  </a:txBody>
                  <a:tcPr marT="45727" marB="4572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D÷A</a:t>
                      </a:r>
                    </a:p>
                  </a:txBody>
                  <a:tcPr marT="45727" marB="4572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24.17%</a:t>
                      </a:r>
                    </a:p>
                  </a:txBody>
                  <a:tcPr marT="45727" marB="4572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24.79%</a:t>
                      </a:r>
                    </a:p>
                  </a:txBody>
                  <a:tcPr marT="45727" marB="4572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25.68%</a:t>
                      </a:r>
                    </a:p>
                  </a:txBody>
                  <a:tcPr marT="45727" marB="4572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24.22%</a:t>
                      </a:r>
                    </a:p>
                  </a:txBody>
                  <a:tcPr marT="45727" marB="4572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</a:p>
                  </a:txBody>
                  <a:tcPr marT="45727" marB="4572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8162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临界点的销售额</a:t>
                      </a: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F</a:t>
                      </a:r>
                    </a:p>
                  </a:txBody>
                  <a:tcPr marT="45727" marB="4572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B÷E</a:t>
                      </a:r>
                    </a:p>
                  </a:txBody>
                  <a:tcPr marT="45727" marB="4572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1768.101</a:t>
                      </a:r>
                    </a:p>
                  </a:txBody>
                  <a:tcPr marT="45727" marB="4572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2157.584</a:t>
                      </a:r>
                    </a:p>
                  </a:txBody>
                  <a:tcPr marT="45727" marB="4572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2829.245</a:t>
                      </a:r>
                    </a:p>
                  </a:txBody>
                  <a:tcPr marT="45727" marB="4572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3092.581</a:t>
                      </a:r>
                    </a:p>
                  </a:txBody>
                  <a:tcPr marT="45727" marB="4572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</a:p>
                  </a:txBody>
                  <a:tcPr marT="45727" marB="4572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0391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人力成本率</a:t>
                      </a: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G</a:t>
                      </a:r>
                    </a:p>
                  </a:txBody>
                  <a:tcPr marT="45727" marB="4572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</a:p>
                  </a:txBody>
                  <a:tcPr marT="45727" marB="4572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8.14%</a:t>
                      </a:r>
                    </a:p>
                  </a:txBody>
                  <a:tcPr marT="45727" marB="4572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8.74%</a:t>
                      </a:r>
                    </a:p>
                  </a:txBody>
                  <a:tcPr marT="45727" marB="4572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8.36%</a:t>
                      </a:r>
                    </a:p>
                  </a:txBody>
                  <a:tcPr marT="45727" marB="4572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8.72%</a:t>
                      </a:r>
                    </a:p>
                  </a:txBody>
                  <a:tcPr marT="45727" marB="4572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</a:p>
                  </a:txBody>
                  <a:tcPr marT="45727" marB="4572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平均人力成本率</a:t>
                      </a: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H</a:t>
                      </a:r>
                    </a:p>
                  </a:txBody>
                  <a:tcPr marT="45727" marB="4572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G÷4</a:t>
                      </a:r>
                    </a:p>
                  </a:txBody>
                  <a:tcPr marT="45727" marB="4572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8.49</a:t>
                      </a:r>
                    </a:p>
                  </a:txBody>
                  <a:tcPr marT="45727" marB="4572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</a:p>
                  </a:txBody>
                  <a:tcPr marT="45727" marB="4572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8162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人力成本</a:t>
                      </a: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I </a:t>
                      </a:r>
                    </a:p>
                  </a:txBody>
                  <a:tcPr marT="45727" marB="4572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A×H</a:t>
                      </a:r>
                    </a:p>
                  </a:txBody>
                  <a:tcPr marT="45727" marB="4572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</a:p>
                  </a:txBody>
                  <a:tcPr marT="45727" marB="4572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</a:p>
                  </a:txBody>
                  <a:tcPr marT="45727" marB="4572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</a:p>
                  </a:txBody>
                  <a:tcPr marT="45727" marB="4572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</a:p>
                  </a:txBody>
                  <a:tcPr marT="45727" marB="4572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endParaRPr kumimoji="0" lang="zh-CN" altLang="zh-CN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T="45727" marB="45727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5" name="矩形 4"/>
          <p:cNvSpPr/>
          <p:nvPr/>
        </p:nvSpPr>
        <p:spPr>
          <a:xfrm>
            <a:off x="502285" y="1140460"/>
            <a:ext cx="7393305" cy="76200"/>
          </a:xfrm>
          <a:prstGeom prst="rect">
            <a:avLst/>
          </a:prstGeom>
          <a:gradFill>
            <a:gsLst>
              <a:gs pos="0">
                <a:srgbClr val="FE4444"/>
              </a:gs>
              <a:gs pos="100000">
                <a:srgbClr val="832B2B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</p:cSld>
  <p:clrMapOvr>
    <a:masterClrMapping/>
  </p:clrMapOvr>
  <p:transition>
    <p:cover dir="d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sym typeface="+mn-ea"/>
              </a:rPr>
              <a:t>3</a:t>
            </a:r>
            <a:r>
              <a:rPr>
                <a:sym typeface="+mn-ea"/>
              </a:rPr>
              <a:t>、总值预算</a:t>
            </a:r>
            <a:br>
              <a:rPr lang="zh-CN" altLang="en-US" dirty="0"/>
            </a:br>
            <a:br>
              <a:rPr lang="zh-CN" altLang="en-US" dirty="0"/>
            </a:br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610870" y="434340"/>
            <a:ext cx="4200525" cy="9531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342900" lvl="0" indent="-342900"/>
            <a:r>
              <a:rPr lang="en-US" altLang="zh-CN" sz="2800" b="1" dirty="0">
                <a:solidFill>
                  <a:schemeClr val="bg1"/>
                </a:solidFill>
                <a:sym typeface="+mn-ea"/>
              </a:rPr>
              <a:t>3</a:t>
            </a:r>
            <a:r>
              <a:rPr lang="zh-CN" altLang="en-US" sz="2800" b="1" dirty="0">
                <a:solidFill>
                  <a:schemeClr val="bg1"/>
                </a:solidFill>
                <a:sym typeface="+mn-ea"/>
              </a:rPr>
              <a:t>、总值预算</a:t>
            </a:r>
            <a:endParaRPr lang="zh-CN" altLang="en-US" sz="2800" b="1" dirty="0">
              <a:solidFill>
                <a:schemeClr val="bg1"/>
              </a:solidFill>
            </a:endParaRPr>
          </a:p>
          <a:p>
            <a:pPr marL="342900" lvl="0" indent="-342900">
              <a:buNone/>
            </a:pPr>
            <a:endParaRPr lang="zh-CN" altLang="en-US" sz="2800" b="1" dirty="0">
              <a:solidFill>
                <a:schemeClr val="bg1"/>
              </a:solidFill>
            </a:endParaRPr>
          </a:p>
        </p:txBody>
      </p:sp>
      <p:graphicFrame>
        <p:nvGraphicFramePr>
          <p:cNvPr id="29700" name="Group 4"/>
          <p:cNvGraphicFramePr>
            <a:graphicFrameLocks noGrp="1"/>
          </p:cNvGraphicFramePr>
          <p:nvPr>
            <p:ph idx="1"/>
          </p:nvPr>
        </p:nvGraphicFramePr>
        <p:xfrm>
          <a:off x="2806065" y="1946910"/>
          <a:ext cx="5488305" cy="1101090"/>
        </p:xfrm>
        <a:graphic>
          <a:graphicData uri="http://schemas.openxmlformats.org/drawingml/2006/table">
            <a:tbl>
              <a:tblPr/>
              <a:tblGrid>
                <a:gridCol w="2367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11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7030">
                <a:tc gridSpan="3"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年度薪资总额</a:t>
                      </a: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A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7030">
                <a:tc gridSpan="2"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每月发放部分</a:t>
                      </a: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B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年底发放部分</a:t>
                      </a: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C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7030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固定部分</a:t>
                      </a: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B1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变动部分</a:t>
                      </a: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B2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29714" name="Group 18"/>
          <p:cNvGraphicFramePr>
            <a:graphicFrameLocks noGrp="1"/>
          </p:cNvGraphicFramePr>
          <p:nvPr/>
        </p:nvGraphicFramePr>
        <p:xfrm>
          <a:off x="2805430" y="3381375"/>
          <a:ext cx="5489575" cy="1341120"/>
        </p:xfrm>
        <a:graphic>
          <a:graphicData uri="http://schemas.openxmlformats.org/drawingml/2006/table">
            <a:tbl>
              <a:tblPr/>
              <a:tblGrid>
                <a:gridCol w="30060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834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35280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年保底销售额</a:t>
                      </a: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S1</a:t>
                      </a:r>
                    </a:p>
                  </a:txBody>
                  <a:tcPr marT="45690" marB="4569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人力成本率</a:t>
                      </a: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D1</a:t>
                      </a:r>
                    </a:p>
                  </a:txBody>
                  <a:tcPr marT="45690" marB="4569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年目标销售额</a:t>
                      </a: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S2</a:t>
                      </a:r>
                    </a:p>
                  </a:txBody>
                  <a:tcPr marT="45690" marB="4569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人力成本率</a:t>
                      </a: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D2</a:t>
                      </a:r>
                    </a:p>
                  </a:txBody>
                  <a:tcPr marT="45690" marB="4569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年理想销售额</a:t>
                      </a: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S3</a:t>
                      </a:r>
                    </a:p>
                  </a:txBody>
                  <a:tcPr marT="45690" marB="4569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人力成本率</a:t>
                      </a: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D3</a:t>
                      </a:r>
                    </a:p>
                  </a:txBody>
                  <a:tcPr marT="45690" marB="4569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当月实际销售额</a:t>
                      </a: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S4</a:t>
                      </a:r>
                    </a:p>
                  </a:txBody>
                  <a:tcPr marT="45690" marB="4569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人力成本率</a:t>
                      </a: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D4=D1*80%</a:t>
                      </a:r>
                    </a:p>
                  </a:txBody>
                  <a:tcPr marT="45690" marB="4569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29731" name="Group 35"/>
          <p:cNvGraphicFramePr>
            <a:graphicFrameLocks noGrp="1"/>
          </p:cNvGraphicFramePr>
          <p:nvPr/>
        </p:nvGraphicFramePr>
        <p:xfrm>
          <a:off x="2806065" y="4941570"/>
          <a:ext cx="5488305" cy="1341120"/>
        </p:xfrm>
        <a:graphic>
          <a:graphicData uri="http://schemas.openxmlformats.org/drawingml/2006/table">
            <a:tbl>
              <a:tblPr/>
              <a:tblGrid>
                <a:gridCol w="54883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460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A=S1*D1+(S2-S1)*D2+(S3-S2-S1)*D3</a:t>
                      </a:r>
                    </a:p>
                  </a:txBody>
                  <a:tcPr marT="45690" marB="456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897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B=S4*D4=B1+B2;B1</a:t>
                      </a:r>
                      <a:r>
                        <a:rPr kumimoji="0" lang="zh-CN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与从业人数有关</a:t>
                      </a: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,</a:t>
                      </a:r>
                      <a:r>
                        <a:rPr kumimoji="0" lang="zh-CN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故</a:t>
                      </a: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B2</a:t>
                      </a:r>
                      <a:r>
                        <a:rPr kumimoji="0" lang="zh-CN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成为调节数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若</a:t>
                      </a: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B</a:t>
                      </a:r>
                      <a:r>
                        <a:rPr kumimoji="0" lang="zh-CN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不变</a:t>
                      </a: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,</a:t>
                      </a:r>
                      <a:r>
                        <a:rPr kumimoji="0" lang="zh-CN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而</a:t>
                      </a: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B1</a:t>
                      </a:r>
                      <a:r>
                        <a:rPr kumimoji="0" lang="zh-CN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增大时</a:t>
                      </a: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,</a:t>
                      </a:r>
                      <a:r>
                        <a:rPr kumimoji="0" lang="zh-CN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则</a:t>
                      </a: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B2</a:t>
                      </a:r>
                      <a:r>
                        <a:rPr kumimoji="0" lang="zh-CN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相应减少</a:t>
                      </a:r>
                    </a:p>
                  </a:txBody>
                  <a:tcPr marT="45690" marB="456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60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因</a:t>
                      </a: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A≥∑12B,</a:t>
                      </a:r>
                      <a:r>
                        <a:rPr kumimoji="0" lang="zh-CN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故</a:t>
                      </a: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C</a:t>
                      </a:r>
                      <a:r>
                        <a:rPr kumimoji="0" lang="zh-CN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成为可调节数</a:t>
                      </a:r>
                    </a:p>
                  </a:txBody>
                  <a:tcPr marT="45690" marB="456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9743" name="Text Box 47"/>
          <p:cNvSpPr txBox="1"/>
          <p:nvPr/>
        </p:nvSpPr>
        <p:spPr>
          <a:xfrm>
            <a:off x="1730375" y="2844165"/>
            <a:ext cx="428625" cy="76200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vert="eaVert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SzPct val="90000"/>
              <a:buFont typeface="Arial" panose="020B0604020202020204" pitchFamily="34" charset="0"/>
              <a:buBlip>
                <a:blip r:embed="rId3"/>
              </a:buBlip>
              <a:defRPr sz="22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90000"/>
              <a:buFont typeface="Arial" panose="020B0604020202020204" pitchFamily="34" charset="0"/>
              <a:buBlip>
                <a:blip r:embed="rId4"/>
              </a:buBlip>
              <a:defRPr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90000"/>
              <a:buFont typeface="Arial" panose="020B0604020202020204" pitchFamily="34" charset="0"/>
              <a:buBlip>
                <a:blip r:embed="rId5"/>
              </a:buBlip>
              <a:defRPr sz="16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</a:lstStyle>
          <a:p>
            <a:pPr marL="0" lvl="0" indent="0" algn="ctr" eaLnBrk="1" hangingPunct="1">
              <a:spcBef>
                <a:spcPct val="50000"/>
              </a:spcBef>
              <a:buSzTx/>
              <a:buNone/>
            </a:pPr>
            <a:r>
              <a:rPr lang="zh-CN" altLang="en-US" sz="1600" dirty="0">
                <a:latin typeface="Arial" panose="020B0604020202020204" pitchFamily="34" charset="0"/>
                <a:ea typeface="楷体_GB2312" pitchFamily="1" charset="-122"/>
              </a:rPr>
              <a:t>假设</a:t>
            </a:r>
          </a:p>
        </p:txBody>
      </p:sp>
      <p:sp>
        <p:nvSpPr>
          <p:cNvPr id="29744" name="Text Box 48"/>
          <p:cNvSpPr txBox="1"/>
          <p:nvPr/>
        </p:nvSpPr>
        <p:spPr>
          <a:xfrm>
            <a:off x="1730375" y="4510405"/>
            <a:ext cx="428625" cy="83820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vert="eaVert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SzPct val="90000"/>
              <a:buFont typeface="Arial" panose="020B0604020202020204" pitchFamily="34" charset="0"/>
              <a:buBlip>
                <a:blip r:embed="rId3"/>
              </a:buBlip>
              <a:defRPr sz="22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90000"/>
              <a:buFont typeface="Arial" panose="020B0604020202020204" pitchFamily="34" charset="0"/>
              <a:buBlip>
                <a:blip r:embed="rId4"/>
              </a:buBlip>
              <a:defRPr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90000"/>
              <a:buFont typeface="Arial" panose="020B0604020202020204" pitchFamily="34" charset="0"/>
              <a:buBlip>
                <a:blip r:embed="rId5"/>
              </a:buBlip>
              <a:defRPr sz="16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</a:lstStyle>
          <a:p>
            <a:pPr marL="0" lvl="0" indent="0" algn="ctr" eaLnBrk="1" hangingPunct="1">
              <a:spcBef>
                <a:spcPct val="50000"/>
              </a:spcBef>
              <a:buSzTx/>
              <a:buNone/>
            </a:pPr>
            <a:r>
              <a:rPr lang="zh-CN" altLang="en-US" sz="1600" dirty="0">
                <a:latin typeface="Arial" panose="020B0604020202020204" pitchFamily="34" charset="0"/>
                <a:ea typeface="楷体_GB2312" pitchFamily="1" charset="-122"/>
              </a:rPr>
              <a:t>可求得</a:t>
            </a:r>
          </a:p>
        </p:txBody>
      </p:sp>
      <p:sp>
        <p:nvSpPr>
          <p:cNvPr id="29741" name="AutoShape 45"/>
          <p:cNvSpPr/>
          <p:nvPr/>
        </p:nvSpPr>
        <p:spPr>
          <a:xfrm>
            <a:off x="2440940" y="2310765"/>
            <a:ext cx="152400" cy="1828800"/>
          </a:xfrm>
          <a:prstGeom prst="leftBrace">
            <a:avLst>
              <a:gd name="adj1" fmla="val 100000"/>
              <a:gd name="adj2" fmla="val 50000"/>
            </a:avLst>
          </a:pr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SzPct val="90000"/>
              <a:buFont typeface="Arial" panose="020B0604020202020204" pitchFamily="34" charset="0"/>
              <a:buBlip>
                <a:blip r:embed="rId3"/>
              </a:buBlip>
              <a:defRPr sz="22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90000"/>
              <a:buFont typeface="Arial" panose="020B0604020202020204" pitchFamily="34" charset="0"/>
              <a:buBlip>
                <a:blip r:embed="rId4"/>
              </a:buBlip>
              <a:defRPr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90000"/>
              <a:buFont typeface="Arial" panose="020B0604020202020204" pitchFamily="34" charset="0"/>
              <a:buBlip>
                <a:blip r:embed="rId5"/>
              </a:buBlip>
              <a:defRPr sz="16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</a:lstStyle>
          <a:p>
            <a:pPr marL="0" lvl="0" indent="0" eaLnBrk="1" hangingPunct="1">
              <a:spcBef>
                <a:spcPct val="0"/>
              </a:spcBef>
              <a:buSzTx/>
              <a:buNone/>
            </a:pPr>
            <a:endParaRPr lang="zh-CN" altLang="en-US" sz="1800" b="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9742" name="AutoShape 46"/>
          <p:cNvSpPr/>
          <p:nvPr/>
        </p:nvSpPr>
        <p:spPr>
          <a:xfrm>
            <a:off x="2440940" y="4586605"/>
            <a:ext cx="152400" cy="685800"/>
          </a:xfrm>
          <a:prstGeom prst="leftBrace">
            <a:avLst>
              <a:gd name="adj1" fmla="val 37500"/>
              <a:gd name="adj2" fmla="val 50000"/>
            </a:avLst>
          </a:pr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SzPct val="90000"/>
              <a:buFont typeface="Arial" panose="020B0604020202020204" pitchFamily="34" charset="0"/>
              <a:buBlip>
                <a:blip r:embed="rId3"/>
              </a:buBlip>
              <a:defRPr sz="22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90000"/>
              <a:buFont typeface="Arial" panose="020B0604020202020204" pitchFamily="34" charset="0"/>
              <a:buBlip>
                <a:blip r:embed="rId4"/>
              </a:buBlip>
              <a:defRPr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90000"/>
              <a:buFont typeface="Arial" panose="020B0604020202020204" pitchFamily="34" charset="0"/>
              <a:buBlip>
                <a:blip r:embed="rId5"/>
              </a:buBlip>
              <a:defRPr sz="16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</a:lstStyle>
          <a:p>
            <a:pPr marL="0" lvl="0" indent="0" eaLnBrk="1" hangingPunct="1">
              <a:spcBef>
                <a:spcPct val="0"/>
              </a:spcBef>
              <a:buSzTx/>
              <a:buNone/>
            </a:pPr>
            <a:endParaRPr lang="zh-CN" altLang="en-US" sz="1800" b="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02285" y="1140460"/>
            <a:ext cx="7393305" cy="76200"/>
          </a:xfrm>
          <a:prstGeom prst="rect">
            <a:avLst/>
          </a:prstGeom>
          <a:gradFill>
            <a:gsLst>
              <a:gs pos="0">
                <a:srgbClr val="FE4444"/>
              </a:gs>
              <a:gs pos="100000">
                <a:srgbClr val="832B2B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</p:cSld>
  <p:clrMapOvr>
    <a:masterClrMapping/>
  </p:clrMapOvr>
  <p:transition>
    <p:cover dir="d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solidFill>
                  <a:schemeClr val="bg1"/>
                </a:solidFill>
                <a:sym typeface="+mn-ea"/>
              </a:rPr>
              <a:t>4</a:t>
            </a:r>
            <a:r>
              <a:rPr>
                <a:solidFill>
                  <a:schemeClr val="bg1"/>
                </a:solidFill>
                <a:sym typeface="+mn-ea"/>
              </a:rPr>
              <a:t>、分项落实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02285" y="1568450"/>
            <a:ext cx="8139430" cy="3909060"/>
          </a:xfrm>
        </p:spPr>
        <p:txBody>
          <a:bodyPr/>
          <a:lstStyle/>
          <a:p>
            <a:pPr marL="0" lvl="0" indent="-342900">
              <a:lnSpc>
                <a:spcPct val="200000"/>
              </a:lnSpc>
              <a:buNone/>
            </a:pPr>
            <a:r>
              <a:rPr lang="en-US" altLang="zh-CN">
                <a:solidFill>
                  <a:schemeClr val="bg1"/>
                </a:solidFill>
                <a:sym typeface="+mn-ea"/>
              </a:rPr>
              <a:t>      </a:t>
            </a:r>
            <a:r>
              <a:rPr b="1">
                <a:solidFill>
                  <a:schemeClr val="bg1"/>
                </a:solidFill>
                <a:sym typeface="+mn-ea"/>
              </a:rPr>
              <a:t>将人力成本预算分解到各个部门或下属单位</a:t>
            </a:r>
            <a:r>
              <a:rPr lang="en-US" altLang="zh-CN" b="1">
                <a:solidFill>
                  <a:schemeClr val="bg1"/>
                </a:solidFill>
                <a:sym typeface="+mn-ea"/>
              </a:rPr>
              <a:t>,</a:t>
            </a:r>
            <a:r>
              <a:rPr b="1">
                <a:solidFill>
                  <a:schemeClr val="bg1"/>
                </a:solidFill>
                <a:sym typeface="+mn-ea"/>
              </a:rPr>
              <a:t>并将控制权下移</a:t>
            </a:r>
            <a:r>
              <a:rPr lang="en-US" altLang="zh-CN" b="1">
                <a:solidFill>
                  <a:schemeClr val="bg1"/>
                </a:solidFill>
                <a:sym typeface="+mn-ea"/>
              </a:rPr>
              <a:t>,</a:t>
            </a:r>
            <a:r>
              <a:rPr b="1">
                <a:solidFill>
                  <a:schemeClr val="bg1"/>
                </a:solidFill>
                <a:sym typeface="+mn-ea"/>
              </a:rPr>
              <a:t>同时对各单位负责人进行人力成本核算</a:t>
            </a:r>
            <a:r>
              <a:rPr lang="en-US" altLang="zh-CN" b="1">
                <a:solidFill>
                  <a:schemeClr val="bg1"/>
                </a:solidFill>
                <a:sym typeface="+mn-ea"/>
              </a:rPr>
              <a:t>,</a:t>
            </a:r>
            <a:r>
              <a:rPr b="1">
                <a:solidFill>
                  <a:schemeClr val="bg1"/>
                </a:solidFill>
                <a:sym typeface="+mn-ea"/>
              </a:rPr>
              <a:t>将节余或超支的部分金额列入奖励或处罚。</a:t>
            </a:r>
            <a:endParaRPr lang="en-US" altLang="zh-CN" b="1" dirty="0">
              <a:solidFill>
                <a:schemeClr val="bg1"/>
              </a:solidFill>
            </a:endParaRPr>
          </a:p>
          <a:p>
            <a:pPr marL="342900" lvl="0" indent="-342900">
              <a:lnSpc>
                <a:spcPct val="150000"/>
              </a:lnSpc>
              <a:buNone/>
            </a:pPr>
            <a:r>
              <a:rPr>
                <a:solidFill>
                  <a:schemeClr val="bg1"/>
                </a:solidFill>
                <a:sym typeface="+mn-ea"/>
              </a:rPr>
              <a:t> </a:t>
            </a:r>
          </a:p>
          <a:p>
            <a:pPr marL="342900" lvl="0" indent="-342900">
              <a:lnSpc>
                <a:spcPct val="200000"/>
              </a:lnSpc>
              <a:buNone/>
            </a:pPr>
            <a:r>
              <a:rPr>
                <a:solidFill>
                  <a:schemeClr val="bg1"/>
                </a:solidFill>
                <a:sym typeface="+mn-ea"/>
              </a:rPr>
              <a:t> </a:t>
            </a:r>
            <a:r>
              <a:rPr lang="en-US" altLang="zh-CN">
                <a:solidFill>
                  <a:schemeClr val="bg1"/>
                </a:solidFill>
                <a:sym typeface="+mn-ea"/>
              </a:rPr>
              <a:t>4.1</a:t>
            </a:r>
            <a:r>
              <a:rPr>
                <a:solidFill>
                  <a:schemeClr val="bg1"/>
                </a:solidFill>
                <a:sym typeface="+mn-ea"/>
              </a:rPr>
              <a:t>绩效考核指标</a:t>
            </a:r>
            <a:endParaRPr lang="zh-CN" altLang="en-US" dirty="0">
              <a:solidFill>
                <a:schemeClr val="bg1"/>
              </a:solidFill>
            </a:endParaRPr>
          </a:p>
          <a:p>
            <a:pPr marL="342900" lvl="0" indent="-342900">
              <a:lnSpc>
                <a:spcPct val="200000"/>
              </a:lnSpc>
              <a:buNone/>
            </a:pPr>
            <a:r>
              <a:rPr>
                <a:solidFill>
                  <a:schemeClr val="bg1"/>
                </a:solidFill>
                <a:sym typeface="+mn-ea"/>
              </a:rPr>
              <a:t> </a:t>
            </a:r>
            <a:r>
              <a:rPr lang="en-US" altLang="zh-CN">
                <a:solidFill>
                  <a:schemeClr val="bg1"/>
                </a:solidFill>
                <a:sym typeface="+mn-ea"/>
              </a:rPr>
              <a:t>4.2</a:t>
            </a:r>
            <a:r>
              <a:rPr>
                <a:solidFill>
                  <a:schemeClr val="bg1"/>
                </a:solidFill>
                <a:sym typeface="+mn-ea"/>
              </a:rPr>
              <a:t>按比例提取结余奖金</a:t>
            </a:r>
            <a:endParaRPr lang="zh-CN" altLang="en-US" dirty="0">
              <a:solidFill>
                <a:schemeClr val="bg1"/>
              </a:solidFill>
            </a:endParaRPr>
          </a:p>
          <a:p>
            <a:pPr marL="342900" lvl="0" indent="-342900">
              <a:lnSpc>
                <a:spcPct val="200000"/>
              </a:lnSpc>
              <a:buNone/>
            </a:pPr>
            <a:r>
              <a:rPr>
                <a:solidFill>
                  <a:schemeClr val="bg1"/>
                </a:solidFill>
                <a:sym typeface="+mn-ea"/>
              </a:rPr>
              <a:t> </a:t>
            </a:r>
            <a:r>
              <a:rPr lang="en-US" altLang="zh-CN">
                <a:solidFill>
                  <a:schemeClr val="bg1"/>
                </a:solidFill>
                <a:sym typeface="+mn-ea"/>
              </a:rPr>
              <a:t>4.3</a:t>
            </a:r>
            <a:r>
              <a:rPr>
                <a:solidFill>
                  <a:schemeClr val="bg1"/>
                </a:solidFill>
                <a:sym typeface="+mn-ea"/>
              </a:rPr>
              <a:t>超支处罚</a:t>
            </a:r>
            <a:endParaRPr lang="zh-CN" altLang="en-US" dirty="0">
              <a:solidFill>
                <a:schemeClr val="bg1"/>
              </a:solidFill>
            </a:endParaRPr>
          </a:p>
          <a:p>
            <a:pPr marL="342900" lvl="0" indent="-342900">
              <a:buNone/>
            </a:pPr>
            <a:r>
              <a:rPr>
                <a:solidFill>
                  <a:schemeClr val="bg1"/>
                </a:solidFill>
                <a:sym typeface="+mn-ea"/>
              </a:rPr>
              <a:t>  </a:t>
            </a:r>
            <a:endParaRPr lang="zh-CN" altLang="en-US" dirty="0">
              <a:solidFill>
                <a:schemeClr val="bg1"/>
              </a:solidFill>
            </a:endParaRPr>
          </a:p>
          <a:p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502285" y="1140460"/>
            <a:ext cx="7393305" cy="76200"/>
          </a:xfrm>
          <a:prstGeom prst="rect">
            <a:avLst/>
          </a:prstGeom>
          <a:gradFill>
            <a:gsLst>
              <a:gs pos="0">
                <a:srgbClr val="FE4444"/>
              </a:gs>
              <a:gs pos="100000">
                <a:srgbClr val="832B2B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</p:cSld>
  <p:clrMapOvr>
    <a:masterClrMapping/>
  </p:clrMapOvr>
  <p:transition>
    <p:cover dir="d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50000">
              <a:schemeClr val="tx1"/>
            </a:gs>
            <a:gs pos="50000">
              <a:schemeClr val="accent1">
                <a:lumMod val="75000"/>
              </a:schemeClr>
            </a:gs>
          </a:gsLst>
          <a:lin ang="21594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altLang="zh-CN">
                <a:solidFill>
                  <a:schemeClr val="bg1"/>
                </a:solidFill>
                <a:sym typeface="+mn-ea"/>
              </a:rPr>
              <a:t>五、如何进行人力成本控制</a:t>
            </a:r>
            <a:endParaRPr lang="zh-CN" altLang="zh-CN">
              <a:solidFill>
                <a:schemeClr val="bg1"/>
              </a:solidFill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07330" y="2199005"/>
            <a:ext cx="2849880" cy="2656840"/>
          </a:xfrm>
        </p:spPr>
        <p:txBody>
          <a:bodyPr/>
          <a:lstStyle/>
          <a:p>
            <a:r>
              <a:rPr lang="en-US" altLang="zh-CN">
                <a:solidFill>
                  <a:schemeClr val="bg1"/>
                </a:solidFill>
                <a:sym typeface="+mn-ea"/>
              </a:rPr>
              <a:t>1</a:t>
            </a:r>
            <a:r>
              <a:rPr>
                <a:solidFill>
                  <a:schemeClr val="bg1"/>
                </a:solidFill>
                <a:sym typeface="+mn-ea"/>
              </a:rPr>
              <a:t>、组织控制</a:t>
            </a:r>
            <a:endParaRPr lang="zh-CN" altLang="en-US" dirty="0">
              <a:solidFill>
                <a:schemeClr val="bg1"/>
              </a:solidFill>
            </a:endParaRPr>
          </a:p>
          <a:p>
            <a:r>
              <a:rPr lang="en-US" altLang="zh-CN">
                <a:solidFill>
                  <a:schemeClr val="bg1"/>
                </a:solidFill>
                <a:sym typeface="+mn-ea"/>
              </a:rPr>
              <a:t>2</a:t>
            </a:r>
            <a:r>
              <a:rPr>
                <a:solidFill>
                  <a:schemeClr val="bg1"/>
                </a:solidFill>
                <a:sym typeface="+mn-ea"/>
              </a:rPr>
              <a:t>、流程重组</a:t>
            </a:r>
            <a:endParaRPr lang="zh-CN" altLang="en-US" dirty="0">
              <a:solidFill>
                <a:schemeClr val="bg1"/>
              </a:solidFill>
            </a:endParaRPr>
          </a:p>
          <a:p>
            <a:r>
              <a:rPr lang="en-US" altLang="zh-CN">
                <a:solidFill>
                  <a:schemeClr val="bg1"/>
                </a:solidFill>
                <a:sym typeface="+mn-ea"/>
              </a:rPr>
              <a:t>3</a:t>
            </a:r>
            <a:r>
              <a:rPr>
                <a:solidFill>
                  <a:schemeClr val="bg1"/>
                </a:solidFill>
                <a:sym typeface="+mn-ea"/>
              </a:rPr>
              <a:t>、效率提升</a:t>
            </a:r>
            <a:endParaRPr lang="zh-CN" altLang="en-US" dirty="0">
              <a:solidFill>
                <a:schemeClr val="bg1"/>
              </a:solidFill>
            </a:endParaRPr>
          </a:p>
          <a:p>
            <a:r>
              <a:rPr lang="en-US" altLang="zh-CN">
                <a:solidFill>
                  <a:schemeClr val="bg1"/>
                </a:solidFill>
                <a:sym typeface="+mn-ea"/>
              </a:rPr>
              <a:t>4</a:t>
            </a:r>
            <a:r>
              <a:rPr>
                <a:solidFill>
                  <a:schemeClr val="bg1"/>
                </a:solidFill>
                <a:sym typeface="+mn-ea"/>
              </a:rPr>
              <a:t>、绩效考核</a:t>
            </a:r>
            <a:endParaRPr lang="zh-CN" altLang="en-US" dirty="0">
              <a:solidFill>
                <a:schemeClr val="bg1"/>
              </a:solidFill>
            </a:endParaRPr>
          </a:p>
          <a:p>
            <a:r>
              <a:rPr lang="en-US" altLang="zh-CN">
                <a:solidFill>
                  <a:schemeClr val="bg1"/>
                </a:solidFill>
                <a:sym typeface="+mn-ea"/>
              </a:rPr>
              <a:t>5</a:t>
            </a:r>
            <a:r>
              <a:rPr>
                <a:solidFill>
                  <a:schemeClr val="bg1"/>
                </a:solidFill>
                <a:sym typeface="+mn-ea"/>
              </a:rPr>
              <a:t>、管理创新</a:t>
            </a:r>
            <a:endParaRPr lang="zh-CN" altLang="en-US" dirty="0">
              <a:solidFill>
                <a:schemeClr val="bg1"/>
              </a:solidFill>
            </a:endParaRPr>
          </a:p>
          <a:p>
            <a:r>
              <a:rPr lang="en-US" altLang="zh-CN">
                <a:solidFill>
                  <a:schemeClr val="bg1"/>
                </a:solidFill>
                <a:sym typeface="+mn-ea"/>
              </a:rPr>
              <a:t>6</a:t>
            </a:r>
            <a:r>
              <a:rPr>
                <a:solidFill>
                  <a:schemeClr val="bg1"/>
                </a:solidFill>
                <a:sym typeface="+mn-ea"/>
              </a:rPr>
              <a:t>、稳定团队</a:t>
            </a:r>
            <a:endParaRPr lang="zh-CN" altLang="en-US" dirty="0">
              <a:solidFill>
                <a:schemeClr val="bg1"/>
              </a:solidFill>
            </a:endParaRPr>
          </a:p>
          <a:p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502285" y="1140460"/>
            <a:ext cx="7393305" cy="76200"/>
          </a:xfrm>
          <a:prstGeom prst="rect">
            <a:avLst/>
          </a:prstGeom>
          <a:gradFill>
            <a:gsLst>
              <a:gs pos="0">
                <a:srgbClr val="FE4444"/>
              </a:gs>
              <a:gs pos="100000">
                <a:srgbClr val="832B2B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圆角矩形 3"/>
          <p:cNvSpPr/>
          <p:nvPr/>
        </p:nvSpPr>
        <p:spPr>
          <a:xfrm>
            <a:off x="1085850" y="3142615"/>
            <a:ext cx="1973580" cy="572770"/>
          </a:xfrm>
          <a:prstGeom prst="roundRect">
            <a:avLst/>
          </a:prstGeom>
          <a:solidFill>
            <a:srgbClr val="FF0000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>
                <a:solidFill>
                  <a:schemeClr val="bg1"/>
                </a:solidFill>
              </a:rPr>
              <a:t>如何进行人力成本控制</a:t>
            </a:r>
          </a:p>
        </p:txBody>
      </p:sp>
      <p:cxnSp>
        <p:nvCxnSpPr>
          <p:cNvPr id="6" name="直接箭头连接符 5"/>
          <p:cNvCxnSpPr>
            <a:stCxn id="4" idx="3"/>
          </p:cNvCxnSpPr>
          <p:nvPr/>
        </p:nvCxnSpPr>
        <p:spPr>
          <a:xfrm flipV="1">
            <a:off x="3059430" y="2402205"/>
            <a:ext cx="2372360" cy="1026795"/>
          </a:xfrm>
          <a:prstGeom prst="straightConnector1">
            <a:avLst/>
          </a:prstGeom>
          <a:ln w="19050">
            <a:solidFill>
              <a:srgbClr val="FAFAFA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箭头连接符 6"/>
          <p:cNvCxnSpPr>
            <a:stCxn id="4" idx="3"/>
          </p:cNvCxnSpPr>
          <p:nvPr/>
        </p:nvCxnSpPr>
        <p:spPr>
          <a:xfrm flipV="1">
            <a:off x="3059430" y="2827655"/>
            <a:ext cx="2397760" cy="601345"/>
          </a:xfrm>
          <a:prstGeom prst="straightConnector1">
            <a:avLst/>
          </a:prstGeom>
          <a:ln w="19050">
            <a:solidFill>
              <a:srgbClr val="FAFAFA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箭头连接符 7"/>
          <p:cNvCxnSpPr>
            <a:stCxn id="4" idx="3"/>
          </p:cNvCxnSpPr>
          <p:nvPr/>
        </p:nvCxnSpPr>
        <p:spPr>
          <a:xfrm flipV="1">
            <a:off x="3059430" y="3279140"/>
            <a:ext cx="2380615" cy="149860"/>
          </a:xfrm>
          <a:prstGeom prst="straightConnector1">
            <a:avLst/>
          </a:prstGeom>
          <a:ln w="19050">
            <a:solidFill>
              <a:srgbClr val="FAFAFA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箭头连接符 8"/>
          <p:cNvCxnSpPr/>
          <p:nvPr/>
        </p:nvCxnSpPr>
        <p:spPr>
          <a:xfrm>
            <a:off x="3063240" y="3432810"/>
            <a:ext cx="2393950" cy="297815"/>
          </a:xfrm>
          <a:prstGeom prst="straightConnector1">
            <a:avLst/>
          </a:prstGeom>
          <a:ln w="1905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箭头连接符 9"/>
          <p:cNvCxnSpPr/>
          <p:nvPr/>
        </p:nvCxnSpPr>
        <p:spPr>
          <a:xfrm>
            <a:off x="3071495" y="3441065"/>
            <a:ext cx="2360295" cy="715645"/>
          </a:xfrm>
          <a:prstGeom prst="straightConnector1">
            <a:avLst/>
          </a:prstGeom>
          <a:ln w="19050">
            <a:solidFill>
              <a:srgbClr val="FAFAFA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箭头连接符 10"/>
          <p:cNvCxnSpPr/>
          <p:nvPr/>
        </p:nvCxnSpPr>
        <p:spPr>
          <a:xfrm>
            <a:off x="3063240" y="3458210"/>
            <a:ext cx="2402205" cy="1149985"/>
          </a:xfrm>
          <a:prstGeom prst="straightConnector1">
            <a:avLst/>
          </a:prstGeom>
          <a:ln w="19050">
            <a:solidFill>
              <a:srgbClr val="FAFAFA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</p:cSld>
  <p:clrMapOvr>
    <a:masterClrMapping/>
  </p:clrMapOvr>
  <p:transition>
    <p:cover dir="d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solidFill>
                  <a:schemeClr val="bg1"/>
                </a:solidFill>
                <a:sym typeface="+mn-ea"/>
              </a:rPr>
              <a:t>1</a:t>
            </a:r>
            <a:r>
              <a:rPr>
                <a:solidFill>
                  <a:schemeClr val="bg1"/>
                </a:solidFill>
                <a:sym typeface="+mn-ea"/>
              </a:rPr>
              <a:t>、组织控制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02285" y="1296035"/>
            <a:ext cx="8139430" cy="4453890"/>
          </a:xfrm>
        </p:spPr>
        <p:txBody>
          <a:bodyPr/>
          <a:lstStyle/>
          <a:p>
            <a:endParaRPr lang="zh-CN" altLang="en-US" dirty="0">
              <a:solidFill>
                <a:schemeClr val="bg1"/>
              </a:solidFill>
            </a:endParaRPr>
          </a:p>
          <a:p>
            <a:r>
              <a:rPr lang="en-US" altLang="zh-CN" b="1">
                <a:solidFill>
                  <a:schemeClr val="bg1"/>
                </a:solidFill>
                <a:sym typeface="+mn-ea"/>
              </a:rPr>
              <a:t>1.1</a:t>
            </a:r>
            <a:r>
              <a:rPr b="1">
                <a:solidFill>
                  <a:schemeClr val="bg1"/>
                </a:solidFill>
                <a:sym typeface="+mn-ea"/>
              </a:rPr>
              <a:t>组织结构控制：宽度、深度</a:t>
            </a:r>
            <a:endParaRPr lang="zh-CN" altLang="en-US" b="1" dirty="0">
              <a:solidFill>
                <a:schemeClr val="bg1"/>
              </a:solidFill>
            </a:endParaRPr>
          </a:p>
          <a:p>
            <a:r>
              <a:rPr>
                <a:solidFill>
                  <a:schemeClr val="bg1"/>
                </a:solidFill>
                <a:sym typeface="+mn-ea"/>
              </a:rPr>
              <a:t>     </a:t>
            </a:r>
            <a:r>
              <a:rPr sz="1400">
                <a:solidFill>
                  <a:schemeClr val="bg1"/>
                </a:solidFill>
                <a:sym typeface="+mn-ea"/>
              </a:rPr>
              <a:t>产品线</a:t>
            </a:r>
            <a:r>
              <a:rPr lang="en-US" altLang="zh-CN" sz="1400">
                <a:solidFill>
                  <a:schemeClr val="bg1"/>
                </a:solidFill>
                <a:sym typeface="+mn-ea"/>
              </a:rPr>
              <a:t>----</a:t>
            </a:r>
            <a:r>
              <a:rPr sz="1400">
                <a:solidFill>
                  <a:schemeClr val="bg1"/>
                </a:solidFill>
                <a:sym typeface="+mn-ea"/>
              </a:rPr>
              <a:t>事业部制</a:t>
            </a:r>
            <a:endParaRPr lang="zh-CN" altLang="en-US" sz="1400" dirty="0">
              <a:solidFill>
                <a:schemeClr val="bg1"/>
              </a:solidFill>
            </a:endParaRPr>
          </a:p>
          <a:p>
            <a:r>
              <a:rPr sz="1400">
                <a:solidFill>
                  <a:schemeClr val="bg1"/>
                </a:solidFill>
                <a:sym typeface="+mn-ea"/>
              </a:rPr>
              <a:t>     职能线</a:t>
            </a:r>
            <a:r>
              <a:rPr lang="en-US" altLang="zh-CN" sz="1400">
                <a:solidFill>
                  <a:schemeClr val="bg1"/>
                </a:solidFill>
                <a:sym typeface="+mn-ea"/>
              </a:rPr>
              <a:t>----</a:t>
            </a:r>
            <a:r>
              <a:rPr sz="1400">
                <a:solidFill>
                  <a:schemeClr val="bg1"/>
                </a:solidFill>
                <a:sym typeface="+mn-ea"/>
              </a:rPr>
              <a:t>大部门制</a:t>
            </a:r>
            <a:endParaRPr lang="zh-CN" altLang="en-US" sz="1400" dirty="0">
              <a:solidFill>
                <a:schemeClr val="bg1"/>
              </a:solidFill>
            </a:endParaRPr>
          </a:p>
          <a:p>
            <a:r>
              <a:rPr sz="1400">
                <a:solidFill>
                  <a:schemeClr val="bg1"/>
                </a:solidFill>
                <a:sym typeface="+mn-ea"/>
              </a:rPr>
              <a:t>     区域线</a:t>
            </a:r>
            <a:r>
              <a:rPr lang="en-US" altLang="zh-CN" sz="1400">
                <a:solidFill>
                  <a:schemeClr val="bg1"/>
                </a:solidFill>
                <a:sym typeface="+mn-ea"/>
              </a:rPr>
              <a:t>----</a:t>
            </a:r>
            <a:r>
              <a:rPr sz="1400">
                <a:solidFill>
                  <a:schemeClr val="bg1"/>
                </a:solidFill>
                <a:sym typeface="+mn-ea"/>
              </a:rPr>
              <a:t>人权</a:t>
            </a:r>
            <a:r>
              <a:rPr lang="en-US" altLang="zh-CN" sz="1400">
                <a:solidFill>
                  <a:schemeClr val="bg1"/>
                </a:solidFill>
                <a:sym typeface="+mn-ea"/>
              </a:rPr>
              <a:t>+</a:t>
            </a:r>
            <a:r>
              <a:rPr sz="1400">
                <a:solidFill>
                  <a:schemeClr val="bg1"/>
                </a:solidFill>
                <a:sym typeface="+mn-ea"/>
              </a:rPr>
              <a:t>财权下移至区域</a:t>
            </a:r>
            <a:endParaRPr lang="zh-CN" altLang="en-US" sz="1400" dirty="0">
              <a:solidFill>
                <a:schemeClr val="bg1"/>
              </a:solidFill>
            </a:endParaRPr>
          </a:p>
          <a:p>
            <a:r>
              <a:rPr lang="en-US" altLang="zh-CN" b="1">
                <a:solidFill>
                  <a:schemeClr val="bg1"/>
                </a:solidFill>
                <a:sym typeface="+mn-ea"/>
              </a:rPr>
              <a:t>1.2</a:t>
            </a:r>
            <a:r>
              <a:rPr b="1">
                <a:solidFill>
                  <a:schemeClr val="bg1"/>
                </a:solidFill>
                <a:sym typeface="+mn-ea"/>
              </a:rPr>
              <a:t>定岗定编定员</a:t>
            </a:r>
            <a:endParaRPr lang="zh-CN" altLang="en-US" b="1" dirty="0">
              <a:solidFill>
                <a:schemeClr val="bg1"/>
              </a:solidFill>
            </a:endParaRPr>
          </a:p>
          <a:p>
            <a:r>
              <a:rPr>
                <a:solidFill>
                  <a:schemeClr val="bg1"/>
                </a:solidFill>
                <a:sym typeface="+mn-ea"/>
              </a:rPr>
              <a:t>     </a:t>
            </a:r>
            <a:r>
              <a:rPr sz="1400">
                <a:solidFill>
                  <a:schemeClr val="bg1"/>
                </a:solidFill>
                <a:sym typeface="+mn-ea"/>
              </a:rPr>
              <a:t>职系、职等、职级</a:t>
            </a:r>
            <a:endParaRPr lang="zh-CN" altLang="en-US" sz="1400" dirty="0">
              <a:solidFill>
                <a:schemeClr val="bg1"/>
              </a:solidFill>
            </a:endParaRPr>
          </a:p>
          <a:p>
            <a:r>
              <a:rPr sz="1400">
                <a:solidFill>
                  <a:schemeClr val="bg1"/>
                </a:solidFill>
                <a:sym typeface="+mn-ea"/>
              </a:rPr>
              <a:t>     岗位数量、编制</a:t>
            </a:r>
            <a:endParaRPr lang="zh-CN" altLang="en-US" sz="1400" dirty="0">
              <a:solidFill>
                <a:schemeClr val="bg1"/>
              </a:solidFill>
            </a:endParaRPr>
          </a:p>
          <a:p>
            <a:r>
              <a:rPr lang="en-US" altLang="zh-CN" b="1">
                <a:solidFill>
                  <a:schemeClr val="bg1"/>
                </a:solidFill>
                <a:sym typeface="+mn-ea"/>
              </a:rPr>
              <a:t>1.3</a:t>
            </a:r>
            <a:r>
              <a:rPr b="1">
                <a:solidFill>
                  <a:schemeClr val="bg1"/>
                </a:solidFill>
                <a:sym typeface="+mn-ea"/>
              </a:rPr>
              <a:t>晋升机制</a:t>
            </a:r>
            <a:endParaRPr lang="zh-CN" altLang="en-US" b="1" dirty="0">
              <a:solidFill>
                <a:schemeClr val="bg1"/>
              </a:solidFill>
            </a:endParaRPr>
          </a:p>
          <a:p>
            <a:endParaRPr lang="zh-CN" altLang="en-US" dirty="0"/>
          </a:p>
          <a:p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502285" y="1140460"/>
            <a:ext cx="7393305" cy="76200"/>
          </a:xfrm>
          <a:prstGeom prst="rect">
            <a:avLst/>
          </a:prstGeom>
          <a:gradFill>
            <a:gsLst>
              <a:gs pos="0">
                <a:srgbClr val="FE4444"/>
              </a:gs>
              <a:gs pos="100000">
                <a:srgbClr val="832B2B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</p:cSld>
  <p:clrMapOvr>
    <a:masterClrMapping/>
  </p:clrMapOvr>
  <p:transition>
    <p:cover dir="d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solidFill>
                  <a:schemeClr val="bg1"/>
                </a:solidFill>
                <a:sym typeface="+mn-ea"/>
              </a:rPr>
              <a:t>2</a:t>
            </a:r>
            <a:r>
              <a:rPr>
                <a:solidFill>
                  <a:schemeClr val="bg1"/>
                </a:solidFill>
                <a:sym typeface="+mn-ea"/>
              </a:rPr>
              <a:t>、流程重组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02285" y="1296035"/>
            <a:ext cx="5703570" cy="3063875"/>
          </a:xfrm>
        </p:spPr>
        <p:txBody>
          <a:bodyPr/>
          <a:lstStyle/>
          <a:p>
            <a:endParaRPr lang="zh-CN" altLang="en-US" dirty="0">
              <a:solidFill>
                <a:schemeClr val="bg1"/>
              </a:solidFill>
            </a:endParaRPr>
          </a:p>
          <a:p>
            <a:pPr>
              <a:lnSpc>
                <a:spcPct val="200000"/>
              </a:lnSpc>
            </a:pPr>
            <a:r>
              <a:rPr lang="en-US" altLang="zh-CN">
                <a:solidFill>
                  <a:schemeClr val="bg1"/>
                </a:solidFill>
                <a:sym typeface="+mn-ea"/>
              </a:rPr>
              <a:t> </a:t>
            </a:r>
            <a:r>
              <a:rPr>
                <a:solidFill>
                  <a:schemeClr val="bg1"/>
                </a:solidFill>
                <a:sym typeface="+mn-ea"/>
              </a:rPr>
              <a:t> </a:t>
            </a:r>
            <a:r>
              <a:rPr lang="en-US" altLang="zh-CN">
                <a:solidFill>
                  <a:schemeClr val="bg1"/>
                </a:solidFill>
                <a:sym typeface="+mn-ea"/>
              </a:rPr>
              <a:t> 2.1</a:t>
            </a:r>
            <a:r>
              <a:rPr>
                <a:solidFill>
                  <a:schemeClr val="bg1"/>
                </a:solidFill>
                <a:sym typeface="+mn-ea"/>
              </a:rPr>
              <a:t>效率与安全</a:t>
            </a:r>
            <a:endParaRPr lang="zh-CN" altLang="en-US" dirty="0">
              <a:solidFill>
                <a:schemeClr val="bg1"/>
              </a:solidFill>
            </a:endParaRPr>
          </a:p>
          <a:p>
            <a:pPr>
              <a:lnSpc>
                <a:spcPct val="200000"/>
              </a:lnSpc>
            </a:pPr>
            <a:r>
              <a:rPr lang="en-US" altLang="zh-CN">
                <a:solidFill>
                  <a:schemeClr val="bg1"/>
                </a:solidFill>
                <a:sym typeface="+mn-ea"/>
              </a:rPr>
              <a:t>  </a:t>
            </a:r>
            <a:r>
              <a:rPr>
                <a:solidFill>
                  <a:schemeClr val="bg1"/>
                </a:solidFill>
                <a:sym typeface="+mn-ea"/>
              </a:rPr>
              <a:t> </a:t>
            </a:r>
            <a:r>
              <a:rPr lang="en-US" altLang="zh-CN">
                <a:solidFill>
                  <a:schemeClr val="bg1"/>
                </a:solidFill>
                <a:sym typeface="+mn-ea"/>
              </a:rPr>
              <a:t>2.2</a:t>
            </a:r>
            <a:r>
              <a:rPr>
                <a:solidFill>
                  <a:schemeClr val="bg1"/>
                </a:solidFill>
                <a:sym typeface="+mn-ea"/>
              </a:rPr>
              <a:t>减少或合并无效环节</a:t>
            </a:r>
            <a:endParaRPr lang="zh-CN" altLang="en-US" dirty="0">
              <a:solidFill>
                <a:schemeClr val="bg1"/>
              </a:solidFill>
            </a:endParaRPr>
          </a:p>
          <a:p>
            <a:pPr>
              <a:lnSpc>
                <a:spcPct val="200000"/>
              </a:lnSpc>
            </a:pPr>
            <a:r>
              <a:rPr lang="en-US" altLang="zh-CN">
                <a:solidFill>
                  <a:schemeClr val="bg1"/>
                </a:solidFill>
                <a:sym typeface="+mn-ea"/>
              </a:rPr>
              <a:t>  </a:t>
            </a:r>
            <a:r>
              <a:rPr>
                <a:solidFill>
                  <a:schemeClr val="bg1"/>
                </a:solidFill>
                <a:sym typeface="+mn-ea"/>
              </a:rPr>
              <a:t> </a:t>
            </a:r>
            <a:r>
              <a:rPr lang="en-US" altLang="zh-CN">
                <a:solidFill>
                  <a:schemeClr val="bg1"/>
                </a:solidFill>
                <a:sym typeface="+mn-ea"/>
              </a:rPr>
              <a:t>2.3</a:t>
            </a:r>
            <a:r>
              <a:rPr>
                <a:solidFill>
                  <a:schemeClr val="bg1"/>
                </a:solidFill>
                <a:sym typeface="+mn-ea"/>
              </a:rPr>
              <a:t>权限分配过程中循序渐进</a:t>
            </a:r>
            <a:endParaRPr lang="zh-CN" altLang="en-US" dirty="0">
              <a:solidFill>
                <a:schemeClr val="bg1"/>
              </a:solidFill>
            </a:endParaRPr>
          </a:p>
          <a:p>
            <a:pPr>
              <a:lnSpc>
                <a:spcPct val="200000"/>
              </a:lnSpc>
            </a:pPr>
            <a:r>
              <a:rPr lang="en-US" altLang="zh-CN">
                <a:solidFill>
                  <a:schemeClr val="bg1"/>
                </a:solidFill>
                <a:sym typeface="+mn-ea"/>
              </a:rPr>
              <a:t> </a:t>
            </a:r>
            <a:r>
              <a:rPr>
                <a:solidFill>
                  <a:schemeClr val="bg1"/>
                </a:solidFill>
                <a:sym typeface="+mn-ea"/>
              </a:rPr>
              <a:t> </a:t>
            </a:r>
            <a:r>
              <a:rPr lang="en-US" altLang="zh-CN">
                <a:solidFill>
                  <a:schemeClr val="bg1"/>
                </a:solidFill>
                <a:sym typeface="+mn-ea"/>
              </a:rPr>
              <a:t> 2.4</a:t>
            </a:r>
            <a:r>
              <a:rPr>
                <a:solidFill>
                  <a:schemeClr val="bg1"/>
                </a:solidFill>
                <a:sym typeface="+mn-ea"/>
              </a:rPr>
              <a:t>标准化建设</a:t>
            </a:r>
            <a:endParaRPr lang="zh-CN" altLang="en-US" dirty="0">
              <a:solidFill>
                <a:schemeClr val="bg1"/>
              </a:solidFill>
            </a:endParaRPr>
          </a:p>
          <a:p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502285" y="1140460"/>
            <a:ext cx="7393305" cy="76200"/>
          </a:xfrm>
          <a:prstGeom prst="rect">
            <a:avLst/>
          </a:prstGeom>
          <a:gradFill>
            <a:gsLst>
              <a:gs pos="0">
                <a:srgbClr val="FE4444"/>
              </a:gs>
              <a:gs pos="100000">
                <a:srgbClr val="832B2B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</p:cSld>
  <p:clrMapOvr>
    <a:masterClrMapping/>
  </p:clrMapOvr>
  <p:transition>
    <p:cover dir="d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solidFill>
                  <a:schemeClr val="bg1"/>
                </a:solidFill>
                <a:sym typeface="+mn-ea"/>
              </a:rPr>
              <a:t>3</a:t>
            </a:r>
            <a:r>
              <a:rPr>
                <a:solidFill>
                  <a:schemeClr val="bg1"/>
                </a:solidFill>
                <a:sym typeface="+mn-ea"/>
              </a:rPr>
              <a:t>、效率提升：战略决策比管理微调更重要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1485" y="1807210"/>
            <a:ext cx="8139430" cy="2273300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en-US" altLang="zh-CN">
                <a:solidFill>
                  <a:schemeClr val="bg1"/>
                </a:solidFill>
                <a:sym typeface="+mn-ea"/>
              </a:rPr>
              <a:t>  </a:t>
            </a:r>
            <a:r>
              <a:rPr>
                <a:solidFill>
                  <a:schemeClr val="bg1"/>
                </a:solidFill>
                <a:sym typeface="+mn-ea"/>
              </a:rPr>
              <a:t>  </a:t>
            </a:r>
            <a:r>
              <a:rPr lang="en-US" altLang="zh-CN">
                <a:solidFill>
                  <a:schemeClr val="bg1"/>
                </a:solidFill>
                <a:sym typeface="+mn-ea"/>
              </a:rPr>
              <a:t>3.1</a:t>
            </a:r>
            <a:r>
              <a:rPr>
                <a:solidFill>
                  <a:schemeClr val="bg1"/>
                </a:solidFill>
                <a:sym typeface="+mn-ea"/>
              </a:rPr>
              <a:t>职责落到“连队”</a:t>
            </a:r>
            <a:endParaRPr lang="zh-CN" altLang="en-US" dirty="0">
              <a:solidFill>
                <a:schemeClr val="bg1"/>
              </a:solidFill>
            </a:endParaRPr>
          </a:p>
          <a:p>
            <a:pPr>
              <a:lnSpc>
                <a:spcPct val="200000"/>
              </a:lnSpc>
            </a:pPr>
            <a:r>
              <a:rPr lang="en-US" altLang="zh-CN">
                <a:solidFill>
                  <a:schemeClr val="bg1"/>
                </a:solidFill>
                <a:sym typeface="+mn-ea"/>
              </a:rPr>
              <a:t> </a:t>
            </a:r>
            <a:r>
              <a:rPr>
                <a:solidFill>
                  <a:schemeClr val="bg1"/>
                </a:solidFill>
                <a:sym typeface="+mn-ea"/>
              </a:rPr>
              <a:t> </a:t>
            </a:r>
            <a:r>
              <a:rPr lang="en-US" altLang="zh-CN">
                <a:solidFill>
                  <a:schemeClr val="bg1"/>
                </a:solidFill>
                <a:sym typeface="+mn-ea"/>
              </a:rPr>
              <a:t> </a:t>
            </a:r>
            <a:r>
              <a:rPr>
                <a:solidFill>
                  <a:schemeClr val="bg1"/>
                </a:solidFill>
                <a:sym typeface="+mn-ea"/>
              </a:rPr>
              <a:t>  </a:t>
            </a:r>
            <a:r>
              <a:rPr lang="en-US" altLang="zh-CN">
                <a:solidFill>
                  <a:schemeClr val="bg1"/>
                </a:solidFill>
                <a:sym typeface="+mn-ea"/>
              </a:rPr>
              <a:t>3.</a:t>
            </a:r>
            <a:r>
              <a:rPr>
                <a:solidFill>
                  <a:schemeClr val="bg1"/>
                </a:solidFill>
                <a:sym typeface="+mn-ea"/>
              </a:rPr>
              <a:t>2学习培训</a:t>
            </a:r>
            <a:endParaRPr lang="zh-CN" altLang="en-US" dirty="0">
              <a:solidFill>
                <a:schemeClr val="bg1"/>
              </a:solidFill>
            </a:endParaRPr>
          </a:p>
          <a:p>
            <a:pPr>
              <a:lnSpc>
                <a:spcPct val="200000"/>
              </a:lnSpc>
            </a:pPr>
            <a:r>
              <a:rPr>
                <a:solidFill>
                  <a:schemeClr val="bg1"/>
                </a:solidFill>
                <a:sym typeface="+mn-ea"/>
              </a:rPr>
              <a:t>     3.3标杆作用</a:t>
            </a:r>
            <a:endParaRPr lang="zh-CN" altLang="en-US" dirty="0">
              <a:solidFill>
                <a:schemeClr val="bg1"/>
              </a:solidFill>
            </a:endParaRPr>
          </a:p>
          <a:p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502285" y="1140460"/>
            <a:ext cx="7393305" cy="76200"/>
          </a:xfrm>
          <a:prstGeom prst="rect">
            <a:avLst/>
          </a:prstGeom>
          <a:gradFill>
            <a:gsLst>
              <a:gs pos="0">
                <a:srgbClr val="FE4444"/>
              </a:gs>
              <a:gs pos="100000">
                <a:srgbClr val="832B2B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</p:cSld>
  <p:clrMapOvr>
    <a:masterClrMapping/>
  </p:clrMapOvr>
  <p:transition>
    <p:cover dir="d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solidFill>
                  <a:schemeClr val="bg1"/>
                </a:solidFill>
                <a:sym typeface="+mn-ea"/>
              </a:rPr>
              <a:t>4</a:t>
            </a:r>
            <a:r>
              <a:rPr>
                <a:solidFill>
                  <a:schemeClr val="bg1"/>
                </a:solidFill>
                <a:sym typeface="+mn-ea"/>
              </a:rPr>
              <a:t>、绩效考核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02285" y="1296035"/>
            <a:ext cx="8139430" cy="3201035"/>
          </a:xfrm>
        </p:spPr>
        <p:txBody>
          <a:bodyPr/>
          <a:lstStyle/>
          <a:p>
            <a:pPr>
              <a:lnSpc>
                <a:spcPct val="80000"/>
              </a:lnSpc>
            </a:pPr>
            <a:endParaRPr lang="zh-CN" altLang="en-US" dirty="0">
              <a:solidFill>
                <a:schemeClr val="bg1"/>
              </a:solidFill>
            </a:endParaRPr>
          </a:p>
          <a:p>
            <a:pPr>
              <a:lnSpc>
                <a:spcPct val="200000"/>
              </a:lnSpc>
            </a:pPr>
            <a:r>
              <a:rPr>
                <a:solidFill>
                  <a:schemeClr val="bg1"/>
                </a:solidFill>
                <a:sym typeface="+mn-ea"/>
              </a:rPr>
              <a:t>   </a:t>
            </a:r>
            <a:r>
              <a:rPr>
                <a:solidFill>
                  <a:schemeClr val="bg1"/>
                </a:solidFill>
                <a:sym typeface="Arial" panose="020B0604020202020204" pitchFamily="34" charset="0"/>
              </a:rPr>
              <a:t> 4.1人力成本控制需要以绩效管理为前提    </a:t>
            </a:r>
            <a:endParaRPr lang="zh-CN" altLang="en-US" dirty="0">
              <a:solidFill>
                <a:schemeClr val="bg1"/>
              </a:solidFill>
              <a:sym typeface="Arial" panose="020B0604020202020204" pitchFamily="34" charset="0"/>
            </a:endParaRPr>
          </a:p>
          <a:p>
            <a:pPr>
              <a:lnSpc>
                <a:spcPct val="200000"/>
              </a:lnSpc>
            </a:pPr>
            <a:r>
              <a:rPr>
                <a:solidFill>
                  <a:schemeClr val="bg1"/>
                </a:solidFill>
                <a:sym typeface="Arial" panose="020B0604020202020204" pitchFamily="34" charset="0"/>
              </a:rPr>
              <a:t>    4.2目标管理可以部分替代绩效考核    </a:t>
            </a:r>
            <a:endParaRPr lang="zh-CN" altLang="en-US" dirty="0">
              <a:solidFill>
                <a:schemeClr val="bg1"/>
              </a:solidFill>
              <a:sym typeface="Arial" panose="020B0604020202020204" pitchFamily="34" charset="0"/>
            </a:endParaRPr>
          </a:p>
          <a:p>
            <a:pPr>
              <a:lnSpc>
                <a:spcPct val="200000"/>
              </a:lnSpc>
            </a:pPr>
            <a:r>
              <a:rPr>
                <a:solidFill>
                  <a:schemeClr val="bg1"/>
                </a:solidFill>
                <a:sym typeface="Arial" panose="020B0604020202020204" pitchFamily="34" charset="0"/>
              </a:rPr>
              <a:t>    4.3结合岗位制定“固定</a:t>
            </a:r>
            <a:r>
              <a:rPr lang="en-US" altLang="zh-CN">
                <a:solidFill>
                  <a:schemeClr val="bg1"/>
                </a:solidFill>
                <a:sym typeface="Arial" panose="020B0604020202020204" pitchFamily="34" charset="0"/>
              </a:rPr>
              <a:t>+</a:t>
            </a:r>
            <a:r>
              <a:rPr>
                <a:solidFill>
                  <a:schemeClr val="bg1"/>
                </a:solidFill>
                <a:sym typeface="Arial" panose="020B0604020202020204" pitchFamily="34" charset="0"/>
              </a:rPr>
              <a:t>变动”的组合比例</a:t>
            </a:r>
            <a:endParaRPr lang="zh-CN" altLang="en-US" dirty="0">
              <a:solidFill>
                <a:schemeClr val="bg1"/>
              </a:solidFill>
              <a:sym typeface="Arial" panose="020B0604020202020204" pitchFamily="34" charset="0"/>
            </a:endParaRPr>
          </a:p>
          <a:p>
            <a:pPr>
              <a:lnSpc>
                <a:spcPct val="200000"/>
              </a:lnSpc>
            </a:pPr>
            <a:r>
              <a:rPr>
                <a:solidFill>
                  <a:schemeClr val="bg1"/>
                </a:solidFill>
                <a:sym typeface="Arial" panose="020B0604020202020204" pitchFamily="34" charset="0"/>
              </a:rPr>
              <a:t>    4.4结合全面绩效指标进行薪酬控制</a:t>
            </a:r>
            <a:endParaRPr lang="zh-CN" altLang="en-US" dirty="0">
              <a:solidFill>
                <a:schemeClr val="bg1"/>
              </a:solidFill>
              <a:sym typeface="Arial" panose="020B0604020202020204" pitchFamily="34" charset="0"/>
            </a:endParaRPr>
          </a:p>
          <a:p>
            <a:endParaRPr lang="zh-CN" altLang="en-US" dirty="0">
              <a:solidFill>
                <a:schemeClr val="bg1"/>
              </a:solidFill>
              <a:sym typeface="Arial" panose="020B0604020202020204" pitchFamily="34" charset="0"/>
            </a:endParaRPr>
          </a:p>
          <a:p>
            <a:endParaRPr lang="zh-CN" altLang="en-US" dirty="0">
              <a:solidFill>
                <a:schemeClr val="bg1"/>
              </a:solidFill>
              <a:sym typeface="Arial" panose="020B0604020202020204" pitchFamily="34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02285" y="1140460"/>
            <a:ext cx="7393305" cy="76200"/>
          </a:xfrm>
          <a:prstGeom prst="rect">
            <a:avLst/>
          </a:prstGeom>
          <a:gradFill>
            <a:gsLst>
              <a:gs pos="0">
                <a:srgbClr val="FE4444"/>
              </a:gs>
              <a:gs pos="100000">
                <a:srgbClr val="832B2B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</p:cSld>
  <p:clrMapOvr>
    <a:masterClrMapping/>
  </p:clrMapOvr>
  <p:transition>
    <p:cover dir="d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solidFill>
                  <a:schemeClr val="bg1"/>
                </a:solidFill>
                <a:sym typeface="+mn-ea"/>
              </a:rPr>
              <a:t>5</a:t>
            </a:r>
            <a:r>
              <a:rPr>
                <a:solidFill>
                  <a:schemeClr val="bg1"/>
                </a:solidFill>
                <a:sym typeface="+mn-ea"/>
              </a:rPr>
              <a:t>、管理创新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>
              <a:solidFill>
                <a:schemeClr val="bg1"/>
              </a:solidFill>
            </a:endParaRPr>
          </a:p>
          <a:p>
            <a:pPr>
              <a:lnSpc>
                <a:spcPct val="200000"/>
              </a:lnSpc>
            </a:pPr>
            <a:r>
              <a:rPr lang="en-US" altLang="zh-CN">
                <a:solidFill>
                  <a:schemeClr val="bg1"/>
                </a:solidFill>
                <a:sym typeface="+mn-ea"/>
              </a:rPr>
              <a:t>   </a:t>
            </a:r>
            <a:r>
              <a:rPr>
                <a:solidFill>
                  <a:schemeClr val="bg1"/>
                </a:solidFill>
                <a:sym typeface="+mn-ea"/>
              </a:rPr>
              <a:t> </a:t>
            </a:r>
            <a:r>
              <a:rPr lang="en-US" altLang="zh-CN">
                <a:solidFill>
                  <a:schemeClr val="bg1"/>
                </a:solidFill>
                <a:sym typeface="+mn-ea"/>
              </a:rPr>
              <a:t>5.1 e-HR</a:t>
            </a:r>
            <a:endParaRPr lang="en-US" altLang="zh-CN" dirty="0">
              <a:solidFill>
                <a:schemeClr val="bg1"/>
              </a:solidFill>
            </a:endParaRPr>
          </a:p>
          <a:p>
            <a:pPr>
              <a:lnSpc>
                <a:spcPct val="200000"/>
              </a:lnSpc>
            </a:pPr>
            <a:r>
              <a:rPr lang="en-US" altLang="zh-CN">
                <a:solidFill>
                  <a:schemeClr val="bg1"/>
                </a:solidFill>
                <a:sym typeface="+mn-ea"/>
              </a:rPr>
              <a:t>  </a:t>
            </a:r>
            <a:r>
              <a:rPr>
                <a:solidFill>
                  <a:schemeClr val="bg1"/>
                </a:solidFill>
                <a:sym typeface="+mn-ea"/>
              </a:rPr>
              <a:t>  </a:t>
            </a:r>
            <a:r>
              <a:rPr lang="en-US" altLang="zh-CN">
                <a:solidFill>
                  <a:schemeClr val="bg1"/>
                </a:solidFill>
                <a:sym typeface="+mn-ea"/>
              </a:rPr>
              <a:t>5.2</a:t>
            </a:r>
            <a:r>
              <a:rPr>
                <a:solidFill>
                  <a:schemeClr val="bg1"/>
                </a:solidFill>
                <a:sym typeface="+mn-ea"/>
              </a:rPr>
              <a:t>知识管理</a:t>
            </a:r>
            <a:endParaRPr lang="zh-CN" altLang="en-US" dirty="0">
              <a:solidFill>
                <a:schemeClr val="bg1"/>
              </a:solidFill>
            </a:endParaRPr>
          </a:p>
          <a:p>
            <a:pPr>
              <a:lnSpc>
                <a:spcPct val="200000"/>
              </a:lnSpc>
            </a:pPr>
            <a:r>
              <a:rPr lang="en-US" altLang="zh-CN">
                <a:solidFill>
                  <a:schemeClr val="bg1"/>
                </a:solidFill>
                <a:sym typeface="+mn-ea"/>
              </a:rPr>
              <a:t>  </a:t>
            </a:r>
            <a:r>
              <a:rPr>
                <a:solidFill>
                  <a:schemeClr val="bg1"/>
                </a:solidFill>
                <a:sym typeface="+mn-ea"/>
              </a:rPr>
              <a:t>  </a:t>
            </a:r>
            <a:r>
              <a:rPr lang="en-US" altLang="zh-CN">
                <a:solidFill>
                  <a:schemeClr val="bg1"/>
                </a:solidFill>
                <a:sym typeface="+mn-ea"/>
              </a:rPr>
              <a:t>5.3</a:t>
            </a:r>
            <a:r>
              <a:rPr>
                <a:solidFill>
                  <a:schemeClr val="bg1"/>
                </a:solidFill>
                <a:sym typeface="+mn-ea"/>
              </a:rPr>
              <a:t>阶梯提成</a:t>
            </a:r>
            <a:endParaRPr lang="zh-CN" altLang="en-US" dirty="0">
              <a:solidFill>
                <a:schemeClr val="bg1"/>
              </a:solidFill>
            </a:endParaRPr>
          </a:p>
          <a:p>
            <a:pPr>
              <a:lnSpc>
                <a:spcPct val="200000"/>
              </a:lnSpc>
            </a:pPr>
            <a:r>
              <a:rPr>
                <a:solidFill>
                  <a:schemeClr val="bg1"/>
                </a:solidFill>
                <a:sym typeface="+mn-ea"/>
              </a:rPr>
              <a:t>    5.4鼓励创新</a:t>
            </a:r>
            <a:endParaRPr lang="zh-CN" altLang="en-US" dirty="0">
              <a:solidFill>
                <a:schemeClr val="bg1"/>
              </a:solidFill>
            </a:endParaRPr>
          </a:p>
          <a:p>
            <a:pPr>
              <a:lnSpc>
                <a:spcPct val="200000"/>
              </a:lnSpc>
            </a:pP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502285" y="1140460"/>
            <a:ext cx="7393305" cy="76200"/>
          </a:xfrm>
          <a:prstGeom prst="rect">
            <a:avLst/>
          </a:prstGeom>
          <a:gradFill>
            <a:gsLst>
              <a:gs pos="0">
                <a:srgbClr val="FE4444"/>
              </a:gs>
              <a:gs pos="100000">
                <a:srgbClr val="832B2B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</p:cSld>
  <p:clrMapOvr>
    <a:masterClrMapping/>
  </p:clrMapOvr>
  <p:transition>
    <p:cover dir="d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solidFill>
                  <a:schemeClr val="bg1"/>
                </a:solidFill>
                <a:sym typeface="+mn-ea"/>
              </a:rPr>
              <a:t>6</a:t>
            </a:r>
            <a:r>
              <a:rPr>
                <a:solidFill>
                  <a:schemeClr val="bg1"/>
                </a:solidFill>
                <a:sym typeface="+mn-ea"/>
              </a:rPr>
              <a:t>、稳定团队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>
              <a:solidFill>
                <a:schemeClr val="bg1"/>
              </a:solidFill>
            </a:endParaRPr>
          </a:p>
          <a:p>
            <a:pPr>
              <a:lnSpc>
                <a:spcPct val="200000"/>
              </a:lnSpc>
            </a:pPr>
            <a:r>
              <a:rPr lang="en-US" altLang="zh-CN">
                <a:solidFill>
                  <a:schemeClr val="bg1"/>
                </a:solidFill>
                <a:sym typeface="+mn-ea"/>
              </a:rPr>
              <a:t>  </a:t>
            </a:r>
            <a:r>
              <a:rPr>
                <a:solidFill>
                  <a:schemeClr val="bg1"/>
                </a:solidFill>
                <a:sym typeface="+mn-ea"/>
              </a:rPr>
              <a:t>  </a:t>
            </a:r>
            <a:r>
              <a:rPr lang="en-US" altLang="zh-CN">
                <a:solidFill>
                  <a:schemeClr val="bg1"/>
                </a:solidFill>
                <a:sym typeface="+mn-ea"/>
              </a:rPr>
              <a:t>6.1</a:t>
            </a:r>
            <a:r>
              <a:rPr>
                <a:solidFill>
                  <a:schemeClr val="bg1"/>
                </a:solidFill>
                <a:sym typeface="+mn-ea"/>
              </a:rPr>
              <a:t>工作环境</a:t>
            </a:r>
            <a:endParaRPr lang="zh-CN" altLang="en-US" dirty="0">
              <a:solidFill>
                <a:schemeClr val="bg1"/>
              </a:solidFill>
            </a:endParaRPr>
          </a:p>
          <a:p>
            <a:pPr>
              <a:lnSpc>
                <a:spcPct val="200000"/>
              </a:lnSpc>
            </a:pPr>
            <a:r>
              <a:rPr lang="en-US" altLang="zh-CN">
                <a:solidFill>
                  <a:schemeClr val="bg1"/>
                </a:solidFill>
                <a:sym typeface="+mn-ea"/>
              </a:rPr>
              <a:t>  </a:t>
            </a:r>
            <a:r>
              <a:rPr>
                <a:solidFill>
                  <a:schemeClr val="bg1"/>
                </a:solidFill>
                <a:sym typeface="+mn-ea"/>
              </a:rPr>
              <a:t>  </a:t>
            </a:r>
            <a:r>
              <a:rPr lang="en-US" altLang="zh-CN">
                <a:solidFill>
                  <a:schemeClr val="bg1"/>
                </a:solidFill>
                <a:sym typeface="+mn-ea"/>
              </a:rPr>
              <a:t>6.2</a:t>
            </a:r>
            <a:r>
              <a:rPr>
                <a:solidFill>
                  <a:schemeClr val="bg1"/>
                </a:solidFill>
                <a:sym typeface="+mn-ea"/>
              </a:rPr>
              <a:t>长期激励</a:t>
            </a:r>
            <a:endParaRPr lang="zh-CN" altLang="en-US" dirty="0">
              <a:solidFill>
                <a:schemeClr val="bg1"/>
              </a:solidFill>
            </a:endParaRPr>
          </a:p>
          <a:p>
            <a:pPr>
              <a:lnSpc>
                <a:spcPct val="200000"/>
              </a:lnSpc>
            </a:pPr>
            <a:r>
              <a:rPr lang="en-US" altLang="zh-CN">
                <a:solidFill>
                  <a:schemeClr val="bg1"/>
                </a:solidFill>
                <a:sym typeface="+mn-ea"/>
              </a:rPr>
              <a:t>  </a:t>
            </a:r>
            <a:r>
              <a:rPr>
                <a:solidFill>
                  <a:schemeClr val="bg1"/>
                </a:solidFill>
                <a:sym typeface="+mn-ea"/>
              </a:rPr>
              <a:t>  </a:t>
            </a:r>
            <a:r>
              <a:rPr lang="en-US" altLang="zh-CN">
                <a:solidFill>
                  <a:schemeClr val="bg1"/>
                </a:solidFill>
                <a:sym typeface="+mn-ea"/>
              </a:rPr>
              <a:t>6.3</a:t>
            </a:r>
            <a:r>
              <a:rPr>
                <a:solidFill>
                  <a:schemeClr val="bg1"/>
                </a:solidFill>
                <a:sym typeface="+mn-ea"/>
              </a:rPr>
              <a:t>内部竞争</a:t>
            </a:r>
            <a:endParaRPr lang="zh-CN" altLang="en-US" dirty="0">
              <a:solidFill>
                <a:schemeClr val="bg1"/>
              </a:solidFill>
            </a:endParaRPr>
          </a:p>
          <a:p>
            <a:pPr>
              <a:lnSpc>
                <a:spcPct val="200000"/>
              </a:lnSpc>
            </a:pPr>
            <a:r>
              <a:rPr lang="en-US" altLang="zh-CN">
                <a:solidFill>
                  <a:schemeClr val="bg1"/>
                </a:solidFill>
                <a:sym typeface="+mn-ea"/>
              </a:rPr>
              <a:t>  </a:t>
            </a:r>
            <a:r>
              <a:rPr>
                <a:solidFill>
                  <a:schemeClr val="bg1"/>
                </a:solidFill>
                <a:sym typeface="+mn-ea"/>
              </a:rPr>
              <a:t>  </a:t>
            </a:r>
            <a:r>
              <a:rPr lang="en-US" altLang="zh-CN">
                <a:solidFill>
                  <a:schemeClr val="bg1"/>
                </a:solidFill>
                <a:sym typeface="+mn-ea"/>
              </a:rPr>
              <a:t>6.4</a:t>
            </a:r>
            <a:r>
              <a:rPr>
                <a:solidFill>
                  <a:schemeClr val="bg1"/>
                </a:solidFill>
                <a:sym typeface="+mn-ea"/>
              </a:rPr>
              <a:t>劳动法规</a:t>
            </a:r>
            <a:endParaRPr lang="zh-CN" altLang="en-US" dirty="0">
              <a:solidFill>
                <a:schemeClr val="bg1"/>
              </a:solidFill>
            </a:endParaRPr>
          </a:p>
          <a:p>
            <a:endParaRPr lang="zh-CN" altLang="en-US" dirty="0">
              <a:solidFill>
                <a:schemeClr val="bg1"/>
              </a:solidFill>
            </a:endParaRPr>
          </a:p>
          <a:p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502285" y="1140460"/>
            <a:ext cx="7393305" cy="76200"/>
          </a:xfrm>
          <a:prstGeom prst="rect">
            <a:avLst/>
          </a:prstGeom>
          <a:gradFill>
            <a:gsLst>
              <a:gs pos="0">
                <a:srgbClr val="FE4444"/>
              </a:gs>
              <a:gs pos="100000">
                <a:srgbClr val="832B2B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</p:cSld>
  <p:clrMapOvr>
    <a:masterClrMapping/>
  </p:clrMapOvr>
  <p:transition>
    <p:cover dir="d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2412" y="432000"/>
            <a:ext cx="8139178" cy="648000"/>
          </a:xfrm>
        </p:spPr>
        <p:txBody>
          <a:bodyPr/>
          <a:lstStyle/>
          <a:p>
            <a:r>
              <a:rPr altLang="zh-CN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+mn-ea"/>
              </a:rPr>
              <a:t>总  结</a:t>
            </a:r>
            <a:r>
              <a:rPr lang="en-US" altLang="zh-CN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+mn-ea"/>
              </a:rPr>
              <a:t>-</a:t>
            </a:r>
            <a:r>
              <a:rPr sz="1600" b="0">
                <a:solidFill>
                  <a:schemeClr val="bg1"/>
                </a:solidFill>
                <a:sym typeface="+mn-ea"/>
              </a:rPr>
              <a:t>人力成本分析报告内容</a:t>
            </a:r>
            <a:endParaRPr lang="zh-CN" altLang="en-US" sz="1600" b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02285" y="1296035"/>
            <a:ext cx="8139430" cy="4641215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>
                <a:solidFill>
                  <a:schemeClr val="bg1"/>
                </a:solidFill>
                <a:sym typeface="+mn-ea"/>
              </a:rPr>
              <a:t>一、战略目标与目标分解</a:t>
            </a:r>
            <a:endParaRPr lang="zh-CN" altLang="en-US" b="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bg1"/>
                </a:solidFill>
                <a:sym typeface="+mn-ea"/>
              </a:rPr>
              <a:t>      1</a:t>
            </a:r>
            <a:r>
              <a:rPr>
                <a:solidFill>
                  <a:schemeClr val="bg1"/>
                </a:solidFill>
                <a:sym typeface="+mn-ea"/>
              </a:rPr>
              <a:t>、战略地图</a:t>
            </a:r>
            <a:endParaRPr lang="zh-CN" altLang="en-US" b="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bg1"/>
                </a:solidFill>
                <a:sym typeface="+mn-ea"/>
              </a:rPr>
              <a:t>      2</a:t>
            </a:r>
            <a:r>
              <a:rPr>
                <a:solidFill>
                  <a:schemeClr val="bg1"/>
                </a:solidFill>
                <a:sym typeface="+mn-ea"/>
              </a:rPr>
              <a:t>、指标分解说明及核算方法</a:t>
            </a:r>
            <a:endParaRPr lang="zh-CN" altLang="en-US" b="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>
                <a:solidFill>
                  <a:schemeClr val="bg1"/>
                </a:solidFill>
                <a:sym typeface="+mn-ea"/>
              </a:rPr>
              <a:t>二、人力成本汇总及效率分析数据</a:t>
            </a:r>
            <a:endParaRPr lang="zh-CN" altLang="en-US" b="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bg1"/>
                </a:solidFill>
                <a:sym typeface="+mn-ea"/>
              </a:rPr>
              <a:t>      1</a:t>
            </a:r>
            <a:r>
              <a:rPr>
                <a:solidFill>
                  <a:schemeClr val="bg1"/>
                </a:solidFill>
                <a:sym typeface="+mn-ea"/>
              </a:rPr>
              <a:t>、外部比较：行业、社会环境</a:t>
            </a:r>
            <a:endParaRPr lang="zh-CN" altLang="en-US" b="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bg1"/>
                </a:solidFill>
                <a:sym typeface="+mn-ea"/>
              </a:rPr>
              <a:t>      2</a:t>
            </a:r>
            <a:r>
              <a:rPr>
                <a:solidFill>
                  <a:schemeClr val="bg1"/>
                </a:solidFill>
                <a:sym typeface="+mn-ea"/>
              </a:rPr>
              <a:t>、内部比较：同比、环比</a:t>
            </a:r>
            <a:endParaRPr lang="zh-CN" altLang="en-US" b="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>
                <a:solidFill>
                  <a:schemeClr val="bg1"/>
                </a:solidFill>
                <a:sym typeface="+mn-ea"/>
              </a:rPr>
              <a:t>三、人力成本开发空间分析</a:t>
            </a:r>
            <a:endParaRPr lang="zh-CN" altLang="en-US" b="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bg1"/>
                </a:solidFill>
                <a:sym typeface="+mn-ea"/>
              </a:rPr>
              <a:t>      1</a:t>
            </a:r>
            <a:r>
              <a:rPr>
                <a:solidFill>
                  <a:schemeClr val="bg1"/>
                </a:solidFill>
                <a:sym typeface="+mn-ea"/>
              </a:rPr>
              <a:t>、可提升空间项目</a:t>
            </a:r>
            <a:endParaRPr lang="zh-CN" altLang="en-US" b="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bg1"/>
                </a:solidFill>
                <a:sym typeface="+mn-ea"/>
              </a:rPr>
              <a:t>      2</a:t>
            </a:r>
            <a:r>
              <a:rPr>
                <a:solidFill>
                  <a:schemeClr val="bg1"/>
                </a:solidFill>
                <a:sym typeface="+mn-ea"/>
              </a:rPr>
              <a:t>、现有不足及提升措施</a:t>
            </a:r>
            <a:endParaRPr lang="zh-CN" altLang="en-US" b="0" dirty="0">
              <a:solidFill>
                <a:schemeClr val="hlink"/>
              </a:solidFill>
            </a:endParaRPr>
          </a:p>
          <a:p>
            <a:pPr>
              <a:lnSpc>
                <a:spcPct val="150000"/>
              </a:lnSpc>
            </a:pPr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502285" y="1140460"/>
            <a:ext cx="7393305" cy="76200"/>
          </a:xfrm>
          <a:prstGeom prst="rect">
            <a:avLst/>
          </a:prstGeom>
          <a:gradFill>
            <a:gsLst>
              <a:gs pos="0">
                <a:srgbClr val="FE4444"/>
              </a:gs>
              <a:gs pos="100000">
                <a:srgbClr val="832B2B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</p:cSld>
  <p:clrMapOvr>
    <a:masterClrMapping/>
  </p:clrMapOvr>
  <p:transition>
    <p:cover dir="d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>
                <a:solidFill>
                  <a:schemeClr val="bg1"/>
                </a:solidFill>
                <a:sym typeface="+mn-ea"/>
              </a:rPr>
              <a:t>四、新年度人力成本预算</a:t>
            </a:r>
            <a:endParaRPr lang="zh-CN" altLang="en-US" b="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>
                <a:solidFill>
                  <a:schemeClr val="bg1"/>
                </a:solidFill>
                <a:sym typeface="+mn-ea"/>
              </a:rPr>
              <a:t>      1、汇总</a:t>
            </a:r>
            <a:endParaRPr lang="zh-CN" altLang="en-US" b="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>
                <a:solidFill>
                  <a:schemeClr val="bg1"/>
                </a:solidFill>
                <a:sym typeface="+mn-ea"/>
              </a:rPr>
              <a:t>      2、分部门</a:t>
            </a:r>
            <a:endParaRPr lang="zh-CN" altLang="en-US" b="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>
                <a:solidFill>
                  <a:schemeClr val="bg1"/>
                </a:solidFill>
                <a:sym typeface="+mn-ea"/>
              </a:rPr>
              <a:t>五、控制措施</a:t>
            </a:r>
            <a:endParaRPr lang="zh-CN" altLang="en-US" b="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bg1"/>
                </a:solidFill>
                <a:sym typeface="+mn-ea"/>
              </a:rPr>
              <a:t>      1</a:t>
            </a:r>
            <a:r>
              <a:rPr>
                <a:solidFill>
                  <a:schemeClr val="bg1"/>
                </a:solidFill>
                <a:sym typeface="+mn-ea"/>
              </a:rPr>
              <a:t>、组织管理：组织结构、定编定员</a:t>
            </a:r>
            <a:endParaRPr lang="zh-CN" altLang="en-US" b="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bg1"/>
                </a:solidFill>
                <a:sym typeface="+mn-ea"/>
              </a:rPr>
              <a:t>      2</a:t>
            </a:r>
            <a:r>
              <a:rPr>
                <a:solidFill>
                  <a:schemeClr val="bg1"/>
                </a:solidFill>
                <a:sym typeface="+mn-ea"/>
              </a:rPr>
              <a:t>、薪酬设计：固定</a:t>
            </a:r>
            <a:r>
              <a:rPr lang="en-US" altLang="zh-CN">
                <a:solidFill>
                  <a:schemeClr val="bg1"/>
                </a:solidFill>
                <a:sym typeface="+mn-ea"/>
              </a:rPr>
              <a:t>+</a:t>
            </a:r>
            <a:r>
              <a:rPr>
                <a:solidFill>
                  <a:schemeClr val="bg1"/>
                </a:solidFill>
                <a:sym typeface="+mn-ea"/>
              </a:rPr>
              <a:t>变动</a:t>
            </a:r>
            <a:endParaRPr lang="zh-CN" altLang="en-US" b="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bg1"/>
                </a:solidFill>
                <a:sym typeface="+mn-ea"/>
              </a:rPr>
              <a:t>      3</a:t>
            </a:r>
            <a:r>
              <a:rPr>
                <a:solidFill>
                  <a:schemeClr val="bg1"/>
                </a:solidFill>
                <a:sym typeface="+mn-ea"/>
              </a:rPr>
              <a:t>、流程重组：制度、标准，重新授权</a:t>
            </a:r>
            <a:endParaRPr lang="zh-CN" altLang="en-US" b="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bg1"/>
                </a:solidFill>
                <a:sym typeface="+mn-ea"/>
              </a:rPr>
              <a:t>      4</a:t>
            </a:r>
            <a:r>
              <a:rPr>
                <a:solidFill>
                  <a:schemeClr val="bg1"/>
                </a:solidFill>
                <a:sym typeface="+mn-ea"/>
              </a:rPr>
              <a:t>、绩效考核：制度、指标落实</a:t>
            </a:r>
            <a:endParaRPr lang="zh-CN" altLang="en-US" b="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bg1"/>
                </a:solidFill>
                <a:sym typeface="+mn-ea"/>
              </a:rPr>
              <a:t>      5</a:t>
            </a:r>
            <a:r>
              <a:rPr>
                <a:solidFill>
                  <a:schemeClr val="bg1"/>
                </a:solidFill>
                <a:sym typeface="+mn-ea"/>
              </a:rPr>
              <a:t>、创新性管理：系统化应用，现代管理理念</a:t>
            </a:r>
            <a:endParaRPr lang="zh-CN" altLang="en-US" b="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bg1"/>
                </a:solidFill>
                <a:sym typeface="+mn-ea"/>
              </a:rPr>
              <a:t>      6</a:t>
            </a:r>
            <a:r>
              <a:rPr>
                <a:solidFill>
                  <a:schemeClr val="bg1"/>
                </a:solidFill>
                <a:sym typeface="+mn-ea"/>
              </a:rPr>
              <a:t>、员工稳定计划</a:t>
            </a:r>
            <a:endParaRPr lang="zh-CN" altLang="en-US" b="0" dirty="0">
              <a:solidFill>
                <a:schemeClr val="bg1"/>
              </a:solidFill>
            </a:endParaRPr>
          </a:p>
          <a:p>
            <a:endParaRPr lang="zh-CN" altLang="en-US"/>
          </a:p>
          <a:p>
            <a:endParaRPr lang="zh-CN" altLang="en-US"/>
          </a:p>
        </p:txBody>
      </p:sp>
      <p:sp>
        <p:nvSpPr>
          <p:cNvPr id="4" name="标题 1"/>
          <p:cNvSpPr>
            <a:spLocks noGrp="1"/>
          </p:cNvSpPr>
          <p:nvPr/>
        </p:nvSpPr>
        <p:spPr>
          <a:xfrm>
            <a:off x="502412" y="432000"/>
            <a:ext cx="8139178" cy="648000"/>
          </a:xfrm>
          <a:prstGeom prst="rect">
            <a:avLst/>
          </a:prstGeom>
        </p:spPr>
        <p:txBody>
          <a:bodyPr vert="horz" lIns="101600" tIns="38100" rIns="76200" bIns="38100" rtlCol="0" anchor="ctr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zh-CN" altLang="en-US" sz="2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r>
              <a:rPr altLang="zh-CN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+mn-ea"/>
              </a:rPr>
              <a:t>总  结</a:t>
            </a:r>
            <a:r>
              <a:rPr lang="en-US" altLang="zh-CN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+mn-ea"/>
              </a:rPr>
              <a:t>-</a:t>
            </a:r>
            <a:r>
              <a:rPr sz="1600" b="0">
                <a:solidFill>
                  <a:schemeClr val="bg1"/>
                </a:solidFill>
                <a:sym typeface="+mn-ea"/>
              </a:rPr>
              <a:t>人力成本分析报告内容</a:t>
            </a:r>
            <a:endParaRPr lang="zh-CN" altLang="zh-CN" sz="16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sym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02285" y="1140460"/>
            <a:ext cx="7393305" cy="76200"/>
          </a:xfrm>
          <a:prstGeom prst="rect">
            <a:avLst/>
          </a:prstGeom>
          <a:gradFill>
            <a:gsLst>
              <a:gs pos="0">
                <a:srgbClr val="FE4444"/>
              </a:gs>
              <a:gs pos="100000">
                <a:srgbClr val="832B2B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</p:cSld>
  <p:clrMapOvr>
    <a:masterClrMapping/>
  </p:clrMapOvr>
  <p:transition>
    <p:cover dir="d"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18730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18730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"/>
  <p:tag name="KSO_WM_TEMPLATE_SUBCATEGORY" val="0"/>
  <p:tag name="KSO_WM_TAG_VERSION" val="1.0"/>
  <p:tag name="KSO_WM_BEAUTIFY_FLAG" val="#wm#"/>
  <p:tag name="KSO_WM_TEMPLATE_CATEGORY" val="custom"/>
  <p:tag name="KSO_WM_TEMPLATE_INDEX" val="20187308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"/>
  <p:tag name="KSO_WM_SLIDE_ID" val="custom20187308_1"/>
  <p:tag name="KSO_WM_TEMPLATE_SUBCATEGORY" val="0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  <p:tag name="KSO_WM_SLIDE_MODEL_TYPE" val="cover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7308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7308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7308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7308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7308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7308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7308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7308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7308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7308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7308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7308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7308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7308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7308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7308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7308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7308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7308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7308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7308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7308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7308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7308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7308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7308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7308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7308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7308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7308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7308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7308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7308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Calligraphy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  <a:satMod val="130000"/>
              </a:schemeClr>
            </a:gs>
            <a:gs pos="50000">
              <a:schemeClr val="phClr">
                <a:tint val="45000"/>
                <a:satMod val="220000"/>
              </a:schemeClr>
            </a:gs>
            <a:gs pos="100000">
              <a:schemeClr val="phClr">
                <a:tint val="90000"/>
                <a:satMod val="13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100000"/>
                <a:shade val="90000"/>
                <a:hueMod val="100000"/>
                <a:satMod val="200000"/>
              </a:schemeClr>
            </a:gs>
            <a:gs pos="50000">
              <a:schemeClr val="phClr">
                <a:tint val="100000"/>
                <a:shade val="60000"/>
                <a:hueMod val="100000"/>
                <a:satMod val="180000"/>
              </a:schemeClr>
            </a:gs>
            <a:gs pos="100000">
              <a:schemeClr val="phClr">
                <a:tint val="100000"/>
                <a:shade val="90000"/>
                <a:hueMod val="100000"/>
                <a:satMod val="200000"/>
              </a:schemeClr>
            </a:gs>
          </a:gsLst>
          <a:lin ang="540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glow rad="50600">
              <a:schemeClr val="phClr">
                <a:alpha val="40000"/>
              </a:schemeClr>
            </a:glow>
          </a:effectLst>
        </a:effectStyle>
        <a:effectStyle>
          <a:effectLst>
            <a:glow rad="101600">
              <a:schemeClr val="phClr">
                <a:alpha val="60000"/>
              </a:schemeClr>
            </a:glow>
          </a:effectLst>
          <a:scene3d>
            <a:camera prst="isometricLeftDown" fov="0">
              <a:rot lat="0" lon="0" rev="0"/>
            </a:camera>
            <a:lightRig rig="harsh" dir="tl">
              <a:rot lat="0" lon="0" rev="14280000"/>
            </a:lightRig>
          </a:scene3d>
          <a:sp3d prstMaterial="flat">
            <a:bevelT w="38100" h="50800" prst="softRound"/>
          </a:sp3d>
        </a:effectStyle>
        <a:effectStyle>
          <a:effectLst>
            <a:glow>
              <a:schemeClr val="phClr"/>
            </a:glow>
          </a:effectLst>
          <a:scene3d>
            <a:camera prst="isometricLeftDown">
              <a:rot lat="0" lon="0" rev="0"/>
            </a:camera>
            <a:lightRig rig="harsh" dir="tl">
              <a:rot lat="0" lon="0" rev="14280000"/>
            </a:lightRig>
          </a:scene3d>
          <a:sp3d extrusionH="63500" contourW="38100" prstMaterial="flat">
            <a:bevelT w="50800" h="63500" prst="softRound"/>
            <a:contourClr>
              <a:schemeClr val="phClr">
                <a:tint val="5"/>
                <a:satMod val="130000"/>
              </a:schemeClr>
            </a:contourClr>
          </a:sp3d>
        </a:effectStyle>
      </a:effectStyleLst>
      <a:bgFillStyleLst>
        <a:noFill/>
        <a:noFill/>
        <a:noFill/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2338</Words>
  <Application>Microsoft Office PowerPoint</Application>
  <PresentationFormat>全屏显示(4:3)</PresentationFormat>
  <Paragraphs>1331</Paragraphs>
  <Slides>34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34</vt:i4>
      </vt:variant>
    </vt:vector>
  </HeadingPairs>
  <TitlesOfParts>
    <vt:vector size="39" baseType="lpstr">
      <vt:lpstr>宋体</vt:lpstr>
      <vt:lpstr>微软雅黑</vt:lpstr>
      <vt:lpstr>Arial</vt:lpstr>
      <vt:lpstr>Wingdings</vt:lpstr>
      <vt:lpstr>Office 主题​​</vt:lpstr>
      <vt:lpstr>PowerPoint 演示文稿</vt:lpstr>
      <vt:lpstr>目录</vt:lpstr>
      <vt:lpstr>一、人力成本的有关概念</vt:lpstr>
      <vt:lpstr>1、认识人力成本</vt:lpstr>
      <vt:lpstr>2、人力成本概念</vt:lpstr>
      <vt:lpstr>3、人力成本范围</vt:lpstr>
      <vt:lpstr>PowerPoint 演示文稿</vt:lpstr>
      <vt:lpstr>PowerPoint 演示文稿</vt:lpstr>
      <vt:lpstr>二、人力成本分析的作用</vt:lpstr>
      <vt:lpstr>三、如何进行人力成本分析</vt:lpstr>
      <vt:lpstr>1、战略分析</vt:lpstr>
      <vt:lpstr>2、人力资源成本及效率分析</vt:lpstr>
      <vt:lpstr>公司人力成本分析（财务数据类）</vt:lpstr>
      <vt:lpstr>公司人力成本分析（销售数据类）</vt:lpstr>
      <vt:lpstr>公共成本分摊办法：</vt:lpstr>
      <vt:lpstr>人力资源效率</vt:lpstr>
      <vt:lpstr>管理成本分析</vt:lpstr>
      <vt:lpstr>其他制约因素分析</vt:lpstr>
      <vt:lpstr>四、如何进行人力成本预算</vt:lpstr>
      <vt:lpstr>1、外部数据收集</vt:lpstr>
      <vt:lpstr>2、历史及分析数据预算</vt:lpstr>
      <vt:lpstr>PowerPoint 演示文稿</vt:lpstr>
      <vt:lpstr>2.2损益临界推算</vt:lpstr>
      <vt:lpstr>3、总值预算  </vt:lpstr>
      <vt:lpstr>4、分项落实</vt:lpstr>
      <vt:lpstr>五、如何进行人力成本控制</vt:lpstr>
      <vt:lpstr>1、组织控制</vt:lpstr>
      <vt:lpstr>2、流程重组</vt:lpstr>
      <vt:lpstr>3、效率提升：战略决策比管理微调更重要</vt:lpstr>
      <vt:lpstr>4、绩效考核</vt:lpstr>
      <vt:lpstr>5、管理创新</vt:lpstr>
      <vt:lpstr>6、稳定团队</vt:lpstr>
      <vt:lpstr>总  结-人力成本分析报告内容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VNN.R9</cp:lastModifiedBy>
  <cp:revision>28</cp:revision>
  <dcterms:created xsi:type="dcterms:W3CDTF">2019-06-19T02:08:00Z</dcterms:created>
  <dcterms:modified xsi:type="dcterms:W3CDTF">2022-10-09T09:42:03Z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2052-11.1.0.8894</vt:lpwstr>
  </property>
</Properties>
</file>