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av" ContentType="audio/x-wav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32"/>
  </p:handoutMasterIdLst>
  <p:sldIdLst>
    <p:sldId id="273" r:id="rId3"/>
    <p:sldId id="282" r:id="rId4"/>
    <p:sldId id="290" r:id="rId6"/>
    <p:sldId id="258" r:id="rId7"/>
    <p:sldId id="291" r:id="rId8"/>
    <p:sldId id="261" r:id="rId9"/>
    <p:sldId id="262" r:id="rId10"/>
    <p:sldId id="263" r:id="rId11"/>
    <p:sldId id="264" r:id="rId12"/>
    <p:sldId id="265" r:id="rId13"/>
    <p:sldId id="292" r:id="rId14"/>
    <p:sldId id="288" r:id="rId15"/>
    <p:sldId id="280" r:id="rId16"/>
    <p:sldId id="293" r:id="rId17"/>
    <p:sldId id="284" r:id="rId18"/>
    <p:sldId id="295" r:id="rId19"/>
    <p:sldId id="283" r:id="rId20"/>
    <p:sldId id="303" r:id="rId21"/>
    <p:sldId id="306" r:id="rId22"/>
    <p:sldId id="286" r:id="rId23"/>
    <p:sldId id="298" r:id="rId24"/>
    <p:sldId id="287" r:id="rId25"/>
    <p:sldId id="304" r:id="rId26"/>
    <p:sldId id="294" r:id="rId27"/>
    <p:sldId id="300" r:id="rId28"/>
    <p:sldId id="301" r:id="rId29"/>
    <p:sldId id="302" r:id="rId30"/>
    <p:sldId id="275" r:id="rId3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69240"/>
    <a:srgbClr val="D163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08" autoAdjust="0"/>
  </p:normalViewPr>
  <p:slideViewPr>
    <p:cSldViewPr>
      <p:cViewPr varScale="1">
        <p:scale>
          <a:sx n="60" d="100"/>
          <a:sy n="60" d="100"/>
        </p:scale>
        <p:origin x="-70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190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24037;&#20316;&#24635;&#32467;&#21450;&#35745;&#21010;\2009&#34892;&#25919;&#36153;&#29992;-&#21457;&#38634;&#26757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24037;&#20316;&#24635;&#32467;&#21450;&#35745;&#21010;\2009&#34892;&#25919;&#36153;&#29992;-&#21457;&#38634;&#26757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lixuemei\Application%20Data\Microsoft\Excel\2009&#34892;&#25919;&#36153;&#29992;-&#21457;&#38634;&#26757;%20(version%202).xlsb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24037;&#20316;&#24635;&#32467;&#21450;&#35745;&#21010;\2009&#34892;&#25919;&#36153;&#29992;-&#21457;&#38634;&#26757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24037;&#20316;&#24635;&#32467;&#21450;&#35745;&#21010;\2009&#34892;&#25919;&#36153;&#29992;-&#21457;&#38634;&#26757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lixuemei\Application%20Data\Microsoft\Excel\2009&#34892;&#25919;&#36153;&#29992;-&#21457;&#38634;&#26757;%20(version%202).xlsb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24037;&#20316;&#24635;&#32467;&#21450;&#35745;&#21010;\2009&#34892;&#25919;&#36153;&#29992;-&#21457;&#38634;&#26757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5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Lbls>
            <c:dLbl>
              <c:idx val="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zh-CN" altLang="en-US" smtClean="0"/>
                      <a:t>**大厦</a:t>
                    </a:r>
                    <a:r>
                      <a:rPr lang="zh-CN" altLang="en-US" dirty="0"/>
                      <a:t>
</a:t>
                    </a:r>
                    <a:r>
                      <a:rPr lang="en-US" altLang="zh-CN" dirty="0"/>
                      <a:t>15%</a:t>
                    </a:r>
                    <a:endParaRPr lang="zh-CN" altLang="en-US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整理发行政!$A$35:$A$39</c:f>
              <c:strCache>
                <c:ptCount val="5"/>
                <c:pt idx="0">
                  <c:v>思源大厦</c:v>
                </c:pt>
                <c:pt idx="1">
                  <c:v>租赁</c:v>
                </c:pt>
                <c:pt idx="2">
                  <c:v>车辆</c:v>
                </c:pt>
                <c:pt idx="3">
                  <c:v>日常办公</c:v>
                </c:pt>
                <c:pt idx="4">
                  <c:v>其他</c:v>
                </c:pt>
              </c:strCache>
            </c:strRef>
          </c:cat>
          <c:val>
            <c:numRef>
              <c:f>整理发行政!$B$35:$B$39</c:f>
              <c:numCache>
                <c:formatCode>_ * #,##0.00_ ;_ * \-#,##0.00_ ;_ * "-"??_ ;_ @_ </c:formatCode>
                <c:ptCount val="5"/>
                <c:pt idx="0">
                  <c:v>1699538.67</c:v>
                </c:pt>
                <c:pt idx="1">
                  <c:v>2562207.85</c:v>
                </c:pt>
                <c:pt idx="2">
                  <c:v>409879.18</c:v>
                </c:pt>
                <c:pt idx="3">
                  <c:v>1756744.28</c:v>
                </c:pt>
                <c:pt idx="4">
                  <c:v>4753100.79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15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/>
                      <a:t> </a:t>
                    </a:r>
                    <a:r>
                      <a:rPr lang="en-US" altLang="en-US" smtClean="0"/>
                      <a:t>7898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/>
                      <a:t> </a:t>
                    </a:r>
                    <a:r>
                      <a:rPr lang="en-US" altLang="en-US" smtClean="0"/>
                      <a:t>64.50 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/>
                      <a:t> </a:t>
                    </a:r>
                    <a:r>
                      <a:rPr lang="en-US" altLang="en-US" smtClean="0"/>
                      <a:t>1245.20 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整理发行政!$A$5:$A$9</c:f>
              <c:strCache>
                <c:ptCount val="5"/>
                <c:pt idx="0">
                  <c:v>汽油费</c:v>
                </c:pt>
                <c:pt idx="1">
                  <c:v>停车及过路费</c:v>
                </c:pt>
                <c:pt idx="2">
                  <c:v>车辆保险费</c:v>
                </c:pt>
                <c:pt idx="3">
                  <c:v>车辆维护费</c:v>
                </c:pt>
                <c:pt idx="4">
                  <c:v>养路费</c:v>
                </c:pt>
              </c:strCache>
            </c:strRef>
          </c:cat>
          <c:val>
            <c:numRef>
              <c:f>整理发行政!$B$5:$B$9</c:f>
              <c:numCache>
                <c:formatCode>_ * #,##0.00_ ;_ * \-#,##0.00_ ;_ * "-"??_ ;_ @_ </c:formatCode>
                <c:ptCount val="5"/>
                <c:pt idx="0">
                  <c:v>159188.58</c:v>
                </c:pt>
                <c:pt idx="1">
                  <c:v>67294.5</c:v>
                </c:pt>
                <c:pt idx="2">
                  <c:v>58650.9</c:v>
                </c:pt>
                <c:pt idx="3">
                  <c:v>124745.2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90411008"/>
        <c:axId val="90412544"/>
      </c:barChart>
      <c:catAx>
        <c:axId val="9041100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90412544"/>
        <c:crosses val="autoZero"/>
        <c:auto val="1"/>
        <c:lblAlgn val="ctr"/>
        <c:lblOffset val="100"/>
        <c:noMultiLvlLbl val="0"/>
      </c:catAx>
      <c:valAx>
        <c:axId val="90412544"/>
        <c:scaling>
          <c:orientation val="minMax"/>
        </c:scaling>
        <c:delete val="0"/>
        <c:axPos val="l"/>
        <c:numFmt formatCode="_ * #,##0.00_ ;_ * \-#,##0.00_ ;_ * &quot;-&quot;??_ ;_ @_ 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904110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</c:dPt>
          <c:dPt>
            <c:idx val="1"/>
            <c:bubble3D val="0"/>
          </c:dPt>
          <c:dLbls>
            <c:dLbl>
              <c:idx val="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0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zh-CN" altLang="en-US"/>
                      <a:t>总经办</a:t>
                    </a:r>
                    <a:r>
                      <a:rPr lang="en-US" altLang="zh-CN"/>
                      <a:t>,</a:t>
                    </a:r>
                    <a:endParaRPr lang="en-US" altLang="zh-CN"/>
                  </a:p>
                  <a:p>
                    <a:pPr>
                      <a:defRPr lang="zh-CN" sz="10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/>
                      <a:t>77%</a:t>
                    </a:r>
                    <a:endParaRPr lang="en-US" altLang="zh-CN"/>
                  </a:p>
                  <a:p>
                    <a:pPr>
                      <a:defRPr lang="zh-CN" sz="10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/>
                      <a:t> 314,649.08 </a:t>
                    </a:r>
                    <a:endParaRPr lang="zh-CN" alt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0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zh-CN" altLang="en-US" dirty="0" smtClean="0"/>
                      <a:t>行政</a:t>
                    </a:r>
                    <a:endParaRPr lang="en-US" altLang="zh-CN" dirty="0"/>
                  </a:p>
                  <a:p>
                    <a:pPr>
                      <a:defRPr lang="zh-CN" sz="10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dirty="0"/>
                      <a:t>23%</a:t>
                    </a:r>
                    <a:endParaRPr lang="en-US" altLang="zh-CN" dirty="0"/>
                  </a:p>
                  <a:p>
                    <a:pPr>
                      <a:defRPr lang="zh-CN" sz="10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dirty="0"/>
                      <a:t>  93,630.10 </a:t>
                    </a:r>
                    <a:endParaRPr lang="en-US" altLang="zh-CN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整理发行政!$D$2:$E$2</c:f>
              <c:strCache>
                <c:ptCount val="2"/>
                <c:pt idx="0">
                  <c:v>总经办</c:v>
                </c:pt>
                <c:pt idx="1">
                  <c:v>总办</c:v>
                </c:pt>
              </c:strCache>
            </c:strRef>
          </c:cat>
          <c:val>
            <c:numRef>
              <c:f>整理发行政!$D$4:$E$4</c:f>
              <c:numCache>
                <c:formatCode>_ * #,##0.00_ ;_ * \-#,##0.00_ ;_ * "-"??_ ;_ @_ </c:formatCode>
                <c:ptCount val="2"/>
                <c:pt idx="0">
                  <c:v>314649.08</c:v>
                </c:pt>
                <c:pt idx="1">
                  <c:v>93630.1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/>
                      <a:t> </a:t>
                    </a:r>
                    <a:r>
                      <a:rPr lang="en-US" altLang="en-US" smtClean="0"/>
                      <a:t>622.76 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 smtClean="0"/>
                      <a:t>68</a:t>
                    </a:r>
                    <a:endParaRPr lang="en-US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/>
                      <a:t> </a:t>
                    </a:r>
                    <a:r>
                      <a:rPr lang="en-US" altLang="en-US" smtClean="0"/>
                      <a:t>7987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 smtClean="0"/>
                      <a:t>68</a:t>
                    </a:r>
                    <a:endParaRPr lang="en-US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 smtClean="0"/>
                      <a:t>68</a:t>
                    </a:r>
                    <a:endParaRPr lang="en-US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/>
                      <a:t> </a:t>
                    </a:r>
                    <a:r>
                      <a:rPr lang="en-US" altLang="en-US" smtClean="0"/>
                      <a:t>68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整理发行政!$A$13:$A$18</c:f>
              <c:strCache>
                <c:ptCount val="6"/>
                <c:pt idx="0">
                  <c:v>物业管理费</c:v>
                </c:pt>
                <c:pt idx="1">
                  <c:v>水费</c:v>
                </c:pt>
                <c:pt idx="2">
                  <c:v>电费</c:v>
                </c:pt>
                <c:pt idx="3">
                  <c:v>取暖费</c:v>
                </c:pt>
                <c:pt idx="4">
                  <c:v>财产保险费</c:v>
                </c:pt>
                <c:pt idx="5">
                  <c:v>装修费</c:v>
                </c:pt>
              </c:strCache>
            </c:strRef>
          </c:cat>
          <c:val>
            <c:numRef>
              <c:f>整理发行政!$B$13:$B$18</c:f>
              <c:numCache>
                <c:formatCode>_ * #,##0.00_ ;_ * \-#,##0.00_ ;_ * "-"??_ ;_ @_ </c:formatCode>
                <c:ptCount val="6"/>
                <c:pt idx="0">
                  <c:v>622532.76</c:v>
                </c:pt>
                <c:pt idx="1">
                  <c:v>136427.86</c:v>
                </c:pt>
                <c:pt idx="2">
                  <c:v>277747.56</c:v>
                </c:pt>
                <c:pt idx="3">
                  <c:v>82115.14</c:v>
                </c:pt>
                <c:pt idx="4">
                  <c:v>44200</c:v>
                </c:pt>
                <c:pt idx="5">
                  <c:v>536515.35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90747648"/>
        <c:axId val="90749184"/>
      </c:barChart>
      <c:catAx>
        <c:axId val="9074764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</a:p>
        </c:txPr>
        <c:crossAx val="90749184"/>
        <c:crosses val="autoZero"/>
        <c:auto val="1"/>
        <c:lblAlgn val="ctr"/>
        <c:lblOffset val="100"/>
        <c:noMultiLvlLbl val="0"/>
      </c:catAx>
      <c:valAx>
        <c:axId val="90749184"/>
        <c:scaling>
          <c:orientation val="minMax"/>
        </c:scaling>
        <c:delete val="0"/>
        <c:axPos val="l"/>
        <c:numFmt formatCode="_ * #,##0.00_ ;_ * \-#,##0.00_ ;_ * &quot;-&quot;??_ ;_ @_ 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</a:p>
        </c:txPr>
        <c:crossAx val="90747648"/>
        <c:crosses val="autoZero"/>
        <c:crossBetween val="between"/>
      </c:valAx>
      <c:spPr>
        <a:solidFill>
          <a:schemeClr val="dk1">
            <a:tint val="20000"/>
          </a:schemeClr>
        </a:solidFill>
        <a:ln>
          <a:noFill/>
        </a:ln>
        <a:effectLst/>
      </c:spPr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38"/>
    </mc:Choice>
    <mc:Fallback>
      <c:style val="3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-2.64975511944146e-17"/>
                  <c:y val="-0.0183005255071037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 dirty="0" smtClean="0"/>
                      <a:t>2434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/>
                      <a:t> </a:t>
                    </a:r>
                    <a:r>
                      <a:rPr lang="en-US" altLang="en-US" smtClean="0"/>
                      <a:t>11240 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29951023888291e-17"/>
                  <c:y val="-0.0392154118009364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 dirty="0" smtClean="0"/>
                      <a:t>24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 dirty="0"/>
                      <a:t> </a:t>
                    </a:r>
                    <a:r>
                      <a:rPr lang="en-US" altLang="en-US"/>
                      <a:t>1</a:t>
                    </a:r>
                    <a:r>
                      <a:rPr lang="en-US" altLang="en-US" smtClean="0"/>
                      <a:t>, 30.26 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00578135068284808"/>
                  <c:y val="-0.0627446588814983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 dirty="0" smtClean="0"/>
                      <a:t>24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00433601301213606"/>
                  <c:y val="-0.0418299784428455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 dirty="0" smtClean="0"/>
                      <a:t>990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"/>
                  <c:y val="-0.0156861647203746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 dirty="0" smtClean="0"/>
                      <a:t>4788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/>
                      <a:t> </a:t>
                    </a:r>
                    <a:r>
                      <a:rPr lang="en-US" altLang="en-US" smtClean="0"/>
                      <a:t>8400 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整理发行政!$A$19:$A$26</c:f>
              <c:strCache>
                <c:ptCount val="8"/>
                <c:pt idx="0">
                  <c:v>办公通信费及网络费用</c:v>
                </c:pt>
                <c:pt idx="1">
                  <c:v>劳动保护费</c:v>
                </c:pt>
                <c:pt idx="2">
                  <c:v>低值易耗品</c:v>
                </c:pt>
                <c:pt idx="3">
                  <c:v>办公用品</c:v>
                </c:pt>
                <c:pt idx="4">
                  <c:v>资料费</c:v>
                </c:pt>
                <c:pt idx="5">
                  <c:v>零星办公费</c:v>
                </c:pt>
                <c:pt idx="6">
                  <c:v>邮递及运杂费</c:v>
                </c:pt>
                <c:pt idx="7">
                  <c:v>修理费</c:v>
                </c:pt>
              </c:strCache>
            </c:strRef>
          </c:cat>
          <c:val>
            <c:numRef>
              <c:f>整理发行政!$B$19:$B$26</c:f>
              <c:numCache>
                <c:formatCode>_ * #,##0.00_ ;_ * \-#,##0.00_ ;_ * "-"??_ ;_ @_ </c:formatCode>
                <c:ptCount val="8"/>
                <c:pt idx="0">
                  <c:v>106206.58</c:v>
                </c:pt>
                <c:pt idx="1">
                  <c:v>11588.8</c:v>
                </c:pt>
                <c:pt idx="2">
                  <c:v>48932</c:v>
                </c:pt>
                <c:pt idx="3">
                  <c:v>1184530.26</c:v>
                </c:pt>
                <c:pt idx="4">
                  <c:v>189865.58</c:v>
                </c:pt>
                <c:pt idx="5">
                  <c:v>124730.18</c:v>
                </c:pt>
                <c:pt idx="6">
                  <c:v>82522.88</c:v>
                </c:pt>
                <c:pt idx="7">
                  <c:v>8368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91286144"/>
        <c:axId val="91300224"/>
      </c:barChart>
      <c:catAx>
        <c:axId val="9128614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</a:p>
        </c:txPr>
        <c:crossAx val="91300224"/>
        <c:crosses val="autoZero"/>
        <c:auto val="1"/>
        <c:lblAlgn val="ctr"/>
        <c:lblOffset val="100"/>
        <c:noMultiLvlLbl val="0"/>
      </c:catAx>
      <c:valAx>
        <c:axId val="91300224"/>
        <c:scaling>
          <c:orientation val="minMax"/>
        </c:scaling>
        <c:delete val="0"/>
        <c:axPos val="l"/>
        <c:numFmt formatCode="_ * #,##0.00_ ;_ * \-#,##0.00_ ;_ * &quot;-&quot;??_ ;_ @_ 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</a:p>
        </c:txPr>
        <c:crossAx val="91286144"/>
        <c:crosses val="autoZero"/>
        <c:crossBetween val="between"/>
      </c:valAx>
      <c:spPr>
        <a:solidFill>
          <a:schemeClr val="accent4">
            <a:tint val="20000"/>
          </a:schemeClr>
        </a:solidFill>
        <a:ln>
          <a:noFill/>
        </a:ln>
        <a:effectLst/>
      </c:spPr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Lbls>
            <c:dLbl>
              <c:idx val="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zh-CN" altLang="en-US" dirty="0"/>
                      <a:t>办公室</a:t>
                    </a:r>
                    <a:r>
                      <a:rPr lang="zh-CN" altLang="en-US" dirty="0" smtClean="0"/>
                      <a:t>租赁费</a:t>
                    </a:r>
                    <a:endParaRPr lang="en-US" altLang="zh-CN" dirty="0" smtClean="0"/>
                  </a:p>
                  <a:p>
                    <a:pPr>
                      <a:defRPr lang="zh-CN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dirty="0" smtClean="0"/>
                      <a:t>79%  2,24365</a:t>
                    </a:r>
                    <a:endParaRPr lang="zh-CN" altLang="en-US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zh-CN" altLang="en-US" dirty="0"/>
                      <a:t>房屋</a:t>
                    </a:r>
                    <a:r>
                      <a:rPr lang="zh-CN" altLang="en-US" dirty="0" smtClean="0"/>
                      <a:t>租赁费</a:t>
                    </a:r>
                    <a:r>
                      <a:rPr lang="en-US" altLang="zh-CN" dirty="0" smtClean="0"/>
                      <a:t>16%  42300 </a:t>
                    </a:r>
                    <a:endParaRPr lang="zh-CN" altLang="en-US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zh-CN" altLang="en-US" dirty="0"/>
                      <a:t>其他</a:t>
                    </a:r>
                    <a:r>
                      <a:rPr lang="zh-CN" altLang="en-US" dirty="0" smtClean="0"/>
                      <a:t>租赁费</a:t>
                    </a:r>
                    <a:endParaRPr lang="en-US" altLang="zh-CN" dirty="0" smtClean="0"/>
                  </a:p>
                  <a:p>
                    <a:pPr>
                      <a:defRPr lang="zh-CN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dirty="0" smtClean="0"/>
                      <a:t>5%</a:t>
                    </a:r>
                    <a:endParaRPr lang="en-US" altLang="zh-CN" dirty="0" smtClean="0"/>
                  </a:p>
                  <a:p>
                    <a:pPr>
                      <a:defRPr lang="zh-CN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dirty="0" smtClean="0"/>
                      <a:t>  12543.00 </a:t>
                    </a:r>
                    <a:endParaRPr lang="zh-CN" altLang="en-US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整理发行政!$A$10:$A$12</c:f>
              <c:strCache>
                <c:ptCount val="3"/>
                <c:pt idx="0">
                  <c:v>办公室租赁费</c:v>
                </c:pt>
                <c:pt idx="1">
                  <c:v>房屋租赁费</c:v>
                </c:pt>
                <c:pt idx="2">
                  <c:v>其他租赁费</c:v>
                </c:pt>
              </c:strCache>
            </c:strRef>
          </c:cat>
          <c:val>
            <c:numRef>
              <c:f>整理发行政!$B$10:$B$12</c:f>
              <c:numCache>
                <c:formatCode>_ * #,##0.00_ ;_ * \-#,##0.00_ ;_ * "-"??_ ;_ @_ </c:formatCode>
                <c:ptCount val="3"/>
                <c:pt idx="0">
                  <c:v>2014664.85</c:v>
                </c:pt>
                <c:pt idx="1">
                  <c:v>414472</c:v>
                </c:pt>
                <c:pt idx="2">
                  <c:v>133071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15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40"/>
    </mc:Choice>
    <mc:Fallback>
      <c:style val="40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/>
                      <a:t> </a:t>
                    </a:r>
                    <a:r>
                      <a:rPr lang="en-US" altLang="en-US" smtClean="0"/>
                      <a:t>2284.74 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/>
                      <a:t> </a:t>
                    </a:r>
                    <a:r>
                      <a:rPr lang="en-US" altLang="en-US" smtClean="0"/>
                      <a:t>2,26.43 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/>
                      <a:t> </a:t>
                    </a:r>
                    <a:r>
                      <a:rPr lang="en-US" altLang="en-US" smtClean="0"/>
                      <a:t>12.92 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/>
                      <a:t> </a:t>
                    </a:r>
                    <a:r>
                      <a:rPr lang="en-US" altLang="en-US" smtClean="0"/>
                      <a:t>22.70 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/>
                      <a:t> </a:t>
                    </a:r>
                    <a:r>
                      <a:rPr lang="en-US" altLang="en-US" smtClean="0"/>
                      <a:t>2.00 </a:t>
                    </a:r>
                    <a:endParaRPr lang="en-US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整理发行政!$A$27:$A$31</c:f>
              <c:strCache>
                <c:ptCount val="5"/>
                <c:pt idx="0">
                  <c:v>差旅费</c:v>
                </c:pt>
                <c:pt idx="1">
                  <c:v>业务招待费</c:v>
                </c:pt>
                <c:pt idx="2">
                  <c:v>办公交通费</c:v>
                </c:pt>
                <c:pt idx="3">
                  <c:v>印刷费</c:v>
                </c:pt>
                <c:pt idx="4">
                  <c:v>制作费</c:v>
                </c:pt>
              </c:strCache>
            </c:strRef>
          </c:cat>
          <c:val>
            <c:numRef>
              <c:f>整理发行政!$B$27:$B$31</c:f>
              <c:numCache>
                <c:formatCode>_ * #,##0.00_ ;_ * \-#,##0.00_ ;_ * "-"??_ ;_ @_ </c:formatCode>
                <c:ptCount val="5"/>
                <c:pt idx="0">
                  <c:v>2254784.74</c:v>
                </c:pt>
                <c:pt idx="1">
                  <c:v>2008246.43</c:v>
                </c:pt>
                <c:pt idx="2">
                  <c:v>189358.92</c:v>
                </c:pt>
                <c:pt idx="3">
                  <c:v>219823.7</c:v>
                </c:pt>
                <c:pt idx="4">
                  <c:v>80887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91507712"/>
        <c:axId val="91517696"/>
      </c:barChart>
      <c:catAx>
        <c:axId val="9150771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</a:p>
        </c:txPr>
        <c:crossAx val="91517696"/>
        <c:crosses val="autoZero"/>
        <c:auto val="1"/>
        <c:lblAlgn val="ctr"/>
        <c:lblOffset val="100"/>
        <c:noMultiLvlLbl val="0"/>
      </c:catAx>
      <c:valAx>
        <c:axId val="91517696"/>
        <c:scaling>
          <c:orientation val="minMax"/>
        </c:scaling>
        <c:delete val="0"/>
        <c:axPos val="l"/>
        <c:numFmt formatCode="_ * #,##0.00_ ;_ * \-#,##0.00_ ;_ * &quot;-&quot;??_ ;_ @_ 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</a:p>
        </c:txPr>
        <c:crossAx val="91507712"/>
        <c:crosses val="autoZero"/>
        <c:crossBetween val="between"/>
      </c:valAx>
      <c:spPr>
        <a:solidFill>
          <a:schemeClr val="accent6">
            <a:tint val="20000"/>
          </a:schemeClr>
        </a:solidFill>
        <a:ln>
          <a:noFill/>
        </a:ln>
        <a:effectLst/>
      </c:spPr>
    </c:plotArea>
    <c:legend>
      <c:legendPos val="b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2F599-BC04-4C06-8B3A-1E19133F08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012028-8A61-434D-99DF-2E07AA9B0F8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5A44F2-5C5C-4B40-B28F-BE1ECD35BC2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44D5B2-3575-4907-B4C7-B73C64C8279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4D5B2-3575-4907-B4C7-B73C64C827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4D5B2-3575-4907-B4C7-B73C64C827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4D5B2-3575-4907-B4C7-B73C64C827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4D5B2-3575-4907-B4C7-B73C64C827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4D5B2-3575-4907-B4C7-B73C64C827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4D5B2-3575-4907-B4C7-B73C64C827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4D5B2-3575-4907-B4C7-B73C64C827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4D5B2-3575-4907-B4C7-B73C64C827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4D5B2-3575-4907-B4C7-B73C64C827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4D5B2-3575-4907-B4C7-B73C64C827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4D5B2-3575-4907-B4C7-B73C64C827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4D5B2-3575-4907-B4C7-B73C64C827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4D5B2-3575-4907-B4C7-B73C64C827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4D5B2-3575-4907-B4C7-B73C64C827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4D5B2-3575-4907-B4C7-B73C64C827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4D5B2-3575-4907-B4C7-B73C64C827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4D5B2-3575-4907-B4C7-B73C64C827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4D5B2-3575-4907-B4C7-B73C64C827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4D5B2-3575-4907-B4C7-B73C64C827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4D5B2-3575-4907-B4C7-B73C64C827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FD927-9EE6-4EC0-9CAB-9F6F3E148A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5806-6F3D-4A17-A4DA-938B79C21B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FD927-9EE6-4EC0-9CAB-9F6F3E148A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5806-6F3D-4A17-A4DA-938B79C21B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FD927-9EE6-4EC0-9CAB-9F6F3E148A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5806-6F3D-4A17-A4DA-938B79C21B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FD927-9EE6-4EC0-9CAB-9F6F3E148A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5806-6F3D-4A17-A4DA-938B79C21B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FD927-9EE6-4EC0-9CAB-9F6F3E148A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5806-6F3D-4A17-A4DA-938B79C21B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FD927-9EE6-4EC0-9CAB-9F6F3E148A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5806-6F3D-4A17-A4DA-938B79C21B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FD927-9EE6-4EC0-9CAB-9F6F3E148A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5806-6F3D-4A17-A4DA-938B79C21B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FD927-9EE6-4EC0-9CAB-9F6F3E148A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5806-6F3D-4A17-A4DA-938B79C21B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FD927-9EE6-4EC0-9CAB-9F6F3E148A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5806-6F3D-4A17-A4DA-938B79C21B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FD927-9EE6-4EC0-9CAB-9F6F3E148A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5806-6F3D-4A17-A4DA-938B79C21B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FD927-9EE6-4EC0-9CAB-9F6F3E148A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15806-6F3D-4A17-A4DA-938B79C21B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3FD927-9EE6-4EC0-9CAB-9F6F3E148A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15806-6F3D-4A17-A4DA-938B79C21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audio" Target="../media/audio1.wav"/><Relationship Id="rId3" Type="http://schemas.openxmlformats.org/officeDocument/2006/relationships/tags" Target="../tags/tag1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.wav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.wav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5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wmf"/><Relationship Id="rId1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3.wav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Documents and Settings\lixuemei\桌面\{38682599-6B07-4969-8E54-7B35228474A3}.bmp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1571612"/>
            <a:ext cx="9144000" cy="3288379"/>
          </a:xfrm>
          <a:prstGeom prst="rect">
            <a:avLst/>
          </a:prstGeom>
          <a:noFill/>
        </p:spPr>
      </p:pic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428596" y="2143116"/>
            <a:ext cx="8305800" cy="164307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rPr>
              <a:t>2020</a:t>
            </a:r>
            <a:r>
              <a:rPr lang="zh-CN" altLang="en-US" sz="4000" dirty="0" smtClea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年度行政费用分析报告</a:t>
            </a:r>
            <a:endParaRPr lang="zh-CN" altLang="en-US" sz="4000" dirty="0" smtClean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sz="400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rPr>
              <a:t>知识圈（可修改）</a:t>
            </a:r>
            <a:endParaRPr kumimoji="0" lang="zh-CN" altLang="zh-CN" sz="40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  <a:sym typeface="+mn-e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>
          <a:xfrm>
            <a:off x="4429124" y="5429264"/>
            <a:ext cx="4495800" cy="698500"/>
          </a:xfrm>
          <a:prstGeom prst="rect">
            <a:avLst/>
          </a:prstGeom>
          <a:noFill/>
        </p:spPr>
        <p:txBody>
          <a:bodyPr wrap="square" lIns="18000" tIns="10800" rIns="18000" bIns="10800">
            <a:spAutoFit/>
          </a:bodyPr>
          <a:lstStyle/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行政部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sz="2000" b="1" dirty="0" smtClean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2020</a:t>
            </a:r>
            <a:r>
              <a:rPr lang="zh-CN" altLang="en-US" sz="2000" b="1" dirty="0" smtClean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sz="2000" b="1" dirty="0" smtClean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2000" b="1" dirty="0" smtClean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  <a:r>
              <a:rPr lang="en-US" altLang="zh-CN" sz="2000" b="1" dirty="0" smtClean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8</a:t>
            </a:r>
            <a:r>
              <a:rPr lang="zh-CN" altLang="en-US" sz="2000" b="1" dirty="0" smtClean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日</a:t>
            </a:r>
            <a:endParaRPr kumimoji="0" lang="en-US" altLang="ko-K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Group 29"/>
          <p:cNvGrpSpPr/>
          <p:nvPr/>
        </p:nvGrpSpPr>
        <p:grpSpPr bwMode="auto">
          <a:xfrm>
            <a:off x="685800" y="4671994"/>
            <a:ext cx="1295400" cy="1295400"/>
            <a:chOff x="432" y="3168"/>
            <a:chExt cx="816" cy="816"/>
          </a:xfrm>
        </p:grpSpPr>
        <p:sp>
          <p:nvSpPr>
            <p:cNvPr id="8" name="Oval 10"/>
            <p:cNvSpPr>
              <a:spLocks noChangeArrowheads="1"/>
            </p:cNvSpPr>
            <p:nvPr/>
          </p:nvSpPr>
          <p:spPr bwMode="gray">
            <a:xfrm>
              <a:off x="432" y="3168"/>
              <a:ext cx="816" cy="816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" name="Oval 11"/>
            <p:cNvSpPr>
              <a:spLocks noChangeArrowheads="1"/>
            </p:cNvSpPr>
            <p:nvPr/>
          </p:nvSpPr>
          <p:spPr bwMode="gray">
            <a:xfrm>
              <a:off x="657" y="3431"/>
              <a:ext cx="451" cy="451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" name="Oval 24"/>
            <p:cNvSpPr>
              <a:spLocks noChangeArrowheads="1"/>
            </p:cNvSpPr>
            <p:nvPr/>
          </p:nvSpPr>
          <p:spPr bwMode="gray">
            <a:xfrm rot="-2566439">
              <a:off x="501" y="3294"/>
              <a:ext cx="343" cy="190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1" name="Group 30"/>
          <p:cNvGrpSpPr/>
          <p:nvPr/>
        </p:nvGrpSpPr>
        <p:grpSpPr bwMode="auto">
          <a:xfrm>
            <a:off x="1790700" y="5611794"/>
            <a:ext cx="571500" cy="571500"/>
            <a:chOff x="1128" y="3760"/>
            <a:chExt cx="360" cy="360"/>
          </a:xfrm>
        </p:grpSpPr>
        <p:sp>
          <p:nvSpPr>
            <p:cNvPr id="12" name="Oval 14"/>
            <p:cNvSpPr>
              <a:spLocks noChangeArrowheads="1"/>
            </p:cNvSpPr>
            <p:nvPr/>
          </p:nvSpPr>
          <p:spPr bwMode="gray">
            <a:xfrm>
              <a:off x="1128" y="3760"/>
              <a:ext cx="360" cy="360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" name="Oval 15"/>
            <p:cNvSpPr>
              <a:spLocks noChangeArrowheads="1"/>
            </p:cNvSpPr>
            <p:nvPr/>
          </p:nvSpPr>
          <p:spPr bwMode="gray">
            <a:xfrm>
              <a:off x="1227" y="3876"/>
              <a:ext cx="199" cy="199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Oval 27"/>
            <p:cNvSpPr>
              <a:spLocks noChangeArrowheads="1"/>
            </p:cNvSpPr>
            <p:nvPr/>
          </p:nvSpPr>
          <p:spPr bwMode="gray">
            <a:xfrm rot="-2566439">
              <a:off x="1163" y="3815"/>
              <a:ext cx="156" cy="8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pic>
        <p:nvPicPr>
          <p:cNvPr id="2" name="图片 1" descr="logo.jpg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505"/>
            <a:ext cx="1038225" cy="13335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>
    <p:newsflash/>
    <p:sndAc>
      <p:stSnd>
        <p:snd r:embed="rId4" name="voltage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5"/>
          <p:cNvGrpSpPr/>
          <p:nvPr/>
        </p:nvGrpSpPr>
        <p:grpSpPr>
          <a:xfrm>
            <a:off x="-25400" y="324129"/>
            <a:ext cx="9144000" cy="477559"/>
            <a:chOff x="-25400" y="324129"/>
            <a:chExt cx="9144000" cy="477559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95263" y="324129"/>
              <a:ext cx="4213225" cy="4603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>
                <a:buFont typeface="Wingdings" panose="05000000000000000000" pitchFamily="2" charset="2"/>
                <a:buChar char="§"/>
              </a:pPr>
              <a:r>
                <a:rPr kumimoji="1" lang="ko-KR" altLang="en-US" sz="2400" b="1" dirty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kumimoji="1" lang="en-US" altLang="zh-CN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kumimoji="1" lang="zh-CN" altLang="en-US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年度行政费用分析报告</a:t>
              </a:r>
              <a:endParaRPr kumimoji="1" lang="ko-KR" altLang="en-US" sz="2400" b="1" dirty="0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-25400" y="801688"/>
              <a:ext cx="9144000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>
                <a:latin typeface="华文琥珀" panose="02010800040101010101" pitchFamily="2" charset="-122"/>
                <a:ea typeface="华文琥珀" panose="02010800040101010101" pitchFamily="2" charset="-122"/>
              </a:endParaRPr>
            </a:p>
          </p:txBody>
        </p:sp>
      </p:grp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428596" y="3143248"/>
            <a:ext cx="8305800" cy="164307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ko-KR" sz="4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grpSp>
        <p:nvGrpSpPr>
          <p:cNvPr id="12" name="Group 2"/>
          <p:cNvGrpSpPr/>
          <p:nvPr/>
        </p:nvGrpSpPr>
        <p:grpSpPr bwMode="auto">
          <a:xfrm>
            <a:off x="376238" y="1882775"/>
            <a:ext cx="461962" cy="4195763"/>
            <a:chOff x="245" y="1077"/>
            <a:chExt cx="291" cy="2643"/>
          </a:xfrm>
        </p:grpSpPr>
        <p:sp>
          <p:nvSpPr>
            <p:cNvPr id="17" name="Rectangle 3"/>
            <p:cNvSpPr>
              <a:spLocks noChangeArrowheads="1"/>
            </p:cNvSpPr>
            <p:nvPr/>
          </p:nvSpPr>
          <p:spPr bwMode="auto">
            <a:xfrm>
              <a:off x="270" y="1077"/>
              <a:ext cx="260" cy="814"/>
            </a:xfrm>
            <a:prstGeom prst="rect">
              <a:avLst/>
            </a:prstGeom>
            <a:gradFill rotWithShape="1">
              <a:gsLst>
                <a:gs pos="0">
                  <a:srgbClr val="33CCFF"/>
                </a:gs>
                <a:gs pos="100000">
                  <a:srgbClr val="33CC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19050">
              <a:noFill/>
              <a:miter lim="800000"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73" y="1991"/>
              <a:ext cx="259" cy="814"/>
            </a:xfrm>
            <a:prstGeom prst="rect">
              <a:avLst/>
            </a:prstGeom>
            <a:gradFill rotWithShape="1">
              <a:gsLst>
                <a:gs pos="0">
                  <a:srgbClr val="33CCFF"/>
                </a:gs>
                <a:gs pos="100000">
                  <a:srgbClr val="33CC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19050">
              <a:noFill/>
              <a:miter lim="800000"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266" y="2906"/>
              <a:ext cx="259" cy="814"/>
            </a:xfrm>
            <a:prstGeom prst="rect">
              <a:avLst/>
            </a:prstGeom>
            <a:gradFill rotWithShape="1">
              <a:gsLst>
                <a:gs pos="0">
                  <a:srgbClr val="33CCFF"/>
                </a:gs>
                <a:gs pos="100000">
                  <a:srgbClr val="33CC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19050">
              <a:noFill/>
              <a:miter lim="800000"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Text Box 6"/>
            <p:cNvSpPr txBox="1">
              <a:spLocks noChangeArrowheads="1"/>
            </p:cNvSpPr>
            <p:nvPr/>
          </p:nvSpPr>
          <p:spPr bwMode="auto">
            <a:xfrm>
              <a:off x="249" y="1310"/>
              <a:ext cx="287" cy="365"/>
            </a:xfrm>
            <a:prstGeom prst="rect">
              <a:avLst/>
            </a:prstGeom>
            <a:noFill/>
            <a:ln w="19050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3200">
                  <a:solidFill>
                    <a:srgbClr val="ADEAFF"/>
                  </a:solidFill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  <a:endParaRPr kumimoji="1" lang="en-US" altLang="ko-KR" sz="3200">
                <a:solidFill>
                  <a:srgbClr val="ADEA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Text Box 7"/>
            <p:cNvSpPr txBox="1">
              <a:spLocks noChangeArrowheads="1"/>
            </p:cNvSpPr>
            <p:nvPr/>
          </p:nvSpPr>
          <p:spPr bwMode="auto">
            <a:xfrm>
              <a:off x="249" y="2223"/>
              <a:ext cx="287" cy="365"/>
            </a:xfrm>
            <a:prstGeom prst="rect">
              <a:avLst/>
            </a:prstGeom>
            <a:noFill/>
            <a:ln w="19050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3200">
                  <a:solidFill>
                    <a:srgbClr val="ADEAFF"/>
                  </a:solidFill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endParaRPr kumimoji="1" lang="en-US" altLang="ko-KR" sz="3200">
                <a:solidFill>
                  <a:srgbClr val="ADEA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Text Box 8"/>
            <p:cNvSpPr txBox="1">
              <a:spLocks noChangeArrowheads="1"/>
            </p:cNvSpPr>
            <p:nvPr/>
          </p:nvSpPr>
          <p:spPr bwMode="auto">
            <a:xfrm>
              <a:off x="245" y="3154"/>
              <a:ext cx="287" cy="365"/>
            </a:xfrm>
            <a:prstGeom prst="rect">
              <a:avLst/>
            </a:prstGeom>
            <a:noFill/>
            <a:ln w="19050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3200">
                  <a:solidFill>
                    <a:srgbClr val="ADEAFF"/>
                  </a:solidFill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  <a:endParaRPr kumimoji="1" lang="en-US" altLang="ko-KR" sz="3200">
                <a:solidFill>
                  <a:srgbClr val="ADEA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879475" y="1919288"/>
            <a:ext cx="7880350" cy="1301750"/>
          </a:xfrm>
          <a:prstGeom prst="rect">
            <a:avLst/>
          </a:prstGeom>
          <a:gradFill rotWithShape="1">
            <a:gsLst>
              <a:gs pos="0">
                <a:srgbClr val="FFFFFF">
                  <a:gamma/>
                  <a:shade val="46275"/>
                  <a:invGamma/>
                  <a:alpha val="30000"/>
                </a:srgbClr>
              </a:gs>
              <a:gs pos="100000">
                <a:srgbClr val="FFFFFF">
                  <a:alpha val="30000"/>
                </a:srgbClr>
              </a:gs>
            </a:gsLst>
            <a:lin ang="0" scaled="1"/>
          </a:gradFill>
          <a:ln w="9525">
            <a:miter lim="800000"/>
          </a:ln>
          <a:effectLst/>
          <a:scene3d>
            <a:camera prst="legacyObliqueTopLef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Rectangle 10"/>
          <p:cNvSpPr>
            <a:spLocks noChangeArrowheads="1"/>
          </p:cNvSpPr>
          <p:nvPr/>
        </p:nvSpPr>
        <p:spPr bwMode="auto">
          <a:xfrm>
            <a:off x="869950" y="3368675"/>
            <a:ext cx="7880350" cy="13081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miter lim="800000"/>
          </a:ln>
          <a:effectLst/>
          <a:scene3d>
            <a:camera prst="legacyObliqueTopLef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Rectangle 11"/>
          <p:cNvSpPr>
            <a:spLocks noChangeArrowheads="1"/>
          </p:cNvSpPr>
          <p:nvPr/>
        </p:nvSpPr>
        <p:spPr bwMode="auto">
          <a:xfrm>
            <a:off x="860425" y="4818063"/>
            <a:ext cx="7880350" cy="13081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miter lim="800000"/>
          </a:ln>
          <a:effectLst/>
          <a:scene3d>
            <a:camera prst="legacyObliqueTopLef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Rectangle 13"/>
          <p:cNvSpPr>
            <a:spLocks noChangeArrowheads="1"/>
          </p:cNvSpPr>
          <p:nvPr/>
        </p:nvSpPr>
        <p:spPr bwMode="auto">
          <a:xfrm>
            <a:off x="942975" y="1993900"/>
            <a:ext cx="1681163" cy="1292225"/>
          </a:xfrm>
          <a:prstGeom prst="rect">
            <a:avLst/>
          </a:prstGeom>
          <a:gradFill rotWithShape="1">
            <a:gsLst>
              <a:gs pos="0">
                <a:srgbClr val="33CCFF"/>
              </a:gs>
              <a:gs pos="100000">
                <a:srgbClr val="33CCFF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noFill/>
            <a:miter lim="800000"/>
          </a:ln>
          <a:effectLst/>
          <a:scene3d>
            <a:camera prst="legacyObliqueTopLeft"/>
            <a:lightRig rig="legacyFlat3" dir="t"/>
          </a:scene3d>
          <a:sp3d extrusionH="290500" prstMaterial="legacyMatte">
            <a:bevelT w="13500" h="13500" prst="angle"/>
            <a:bevelB w="13500" h="13500" prst="angle"/>
            <a:extrusionClr>
              <a:srgbClr val="33CC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Rectangle 14"/>
          <p:cNvSpPr>
            <a:spLocks noChangeArrowheads="1"/>
          </p:cNvSpPr>
          <p:nvPr/>
        </p:nvSpPr>
        <p:spPr bwMode="auto">
          <a:xfrm>
            <a:off x="936625" y="3443288"/>
            <a:ext cx="1682750" cy="1292225"/>
          </a:xfrm>
          <a:prstGeom prst="rect">
            <a:avLst/>
          </a:prstGeom>
          <a:gradFill rotWithShape="1">
            <a:gsLst>
              <a:gs pos="0">
                <a:srgbClr val="33CCFF"/>
              </a:gs>
              <a:gs pos="100000">
                <a:srgbClr val="33CCFF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noFill/>
            <a:miter lim="800000"/>
          </a:ln>
          <a:effectLst/>
          <a:scene3d>
            <a:camera prst="legacyObliqueTopLeft"/>
            <a:lightRig rig="legacyFlat3" dir="t"/>
          </a:scene3d>
          <a:sp3d extrusionH="290500" prstMaterial="legacyMatte">
            <a:bevelT w="13500" h="13500" prst="angle"/>
            <a:bevelB w="13500" h="13500" prst="angle"/>
            <a:extrusionClr>
              <a:srgbClr val="33CC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925513" y="4895850"/>
            <a:ext cx="1682750" cy="1292225"/>
          </a:xfrm>
          <a:prstGeom prst="rect">
            <a:avLst/>
          </a:prstGeom>
          <a:gradFill rotWithShape="1">
            <a:gsLst>
              <a:gs pos="0">
                <a:srgbClr val="33CCFF"/>
              </a:gs>
              <a:gs pos="100000">
                <a:srgbClr val="33CCFF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noFill/>
            <a:miter lim="800000"/>
          </a:ln>
          <a:effectLst/>
          <a:scene3d>
            <a:camera prst="legacyObliqueTopLeft"/>
            <a:lightRig rig="legacyFlat3" dir="t"/>
          </a:scene3d>
          <a:sp3d extrusionH="290500" prstMaterial="legacyMatte">
            <a:bevelT w="13500" h="13500" prst="angle"/>
            <a:bevelB w="13500" h="13500" prst="angle"/>
            <a:extrusionClr>
              <a:srgbClr val="33CC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 Box 16"/>
          <p:cNvSpPr txBox="1">
            <a:spLocks noChangeArrowheads="1"/>
          </p:cNvSpPr>
          <p:nvPr/>
        </p:nvSpPr>
        <p:spPr bwMode="auto">
          <a:xfrm>
            <a:off x="958850" y="3643314"/>
            <a:ext cx="1612886" cy="1014730"/>
          </a:xfrm>
          <a:prstGeom prst="rect">
            <a:avLst/>
          </a:prstGeom>
          <a:noFill/>
          <a:ln w="19050">
            <a:noFill/>
            <a:miter lim="800000"/>
          </a:ln>
          <a:effectLst>
            <a:outerShdw dist="28398" dir="3806097" algn="ctr" rotWithShape="0">
              <a:srgbClr val="003366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ko-KR" sz="24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17</a:t>
            </a:r>
            <a:r>
              <a:rPr lang="zh-CN" altLang="en-US" sz="24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年数据</a:t>
            </a:r>
            <a:endParaRPr lang="en-US" altLang="zh-CN" sz="2400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分析</a:t>
            </a:r>
            <a:endParaRPr lang="ko-KR" altLang="en-US" sz="24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 Box 17"/>
          <p:cNvSpPr txBox="1">
            <a:spLocks noChangeArrowheads="1"/>
          </p:cNvSpPr>
          <p:nvPr/>
        </p:nvSpPr>
        <p:spPr bwMode="auto">
          <a:xfrm>
            <a:off x="819150" y="5305425"/>
            <a:ext cx="1755775" cy="457200"/>
          </a:xfrm>
          <a:prstGeom prst="rect">
            <a:avLst/>
          </a:prstGeom>
          <a:noFill/>
          <a:ln w="19050">
            <a:noFill/>
            <a:miter lim="800000"/>
          </a:ln>
          <a:effectLst>
            <a:outerShdw dist="28398" dir="3806097" algn="ctr" rotWithShape="0">
              <a:srgbClr val="003366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总结</a:t>
            </a:r>
            <a:endParaRPr lang="zh-CN" altLang="en-US" sz="2400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 Box 18"/>
          <p:cNvSpPr txBox="1">
            <a:spLocks noChangeArrowheads="1"/>
          </p:cNvSpPr>
          <p:nvPr/>
        </p:nvSpPr>
        <p:spPr bwMode="auto">
          <a:xfrm>
            <a:off x="1057260" y="2354263"/>
            <a:ext cx="1443038" cy="457200"/>
          </a:xfrm>
          <a:prstGeom prst="rect">
            <a:avLst/>
          </a:prstGeom>
          <a:noFill/>
          <a:ln w="19050">
            <a:noFill/>
            <a:miter lim="800000"/>
          </a:ln>
          <a:effectLst>
            <a:outerShdw dist="28398" dir="3806097" algn="ctr" rotWithShape="0">
              <a:srgbClr val="003366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费用分类</a:t>
            </a:r>
            <a:endParaRPr lang="zh-CN" altLang="en-US" sz="2400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Rectangle 19"/>
          <p:cNvSpPr>
            <a:spLocks noChangeArrowheads="1"/>
          </p:cNvSpPr>
          <p:nvPr/>
        </p:nvSpPr>
        <p:spPr bwMode="auto">
          <a:xfrm>
            <a:off x="2738438" y="2238375"/>
            <a:ext cx="5715000" cy="72072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rgbClr val="003366"/>
            </a:outerShdw>
          </a:effectLst>
        </p:spPr>
        <p:txBody>
          <a:bodyPr wrap="none" anchor="ctr"/>
          <a:lstStyle/>
          <a:p>
            <a:pPr latinLnBrk="1">
              <a:buFont typeface="Wingdings" panose="05000000000000000000" pitchFamily="2" charset="2"/>
              <a:buChar char="l"/>
            </a:pPr>
            <a:r>
              <a:rPr kumimoji="1" lang="ko-KR" altLang="en-US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kumimoji="1" lang="zh-CN" altLang="en-US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行政费用类别划分</a:t>
            </a:r>
            <a:endParaRPr kumimoji="1" lang="en-US" altLang="zh-CN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atinLnBrk="1"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各类别费用构成项目</a:t>
            </a:r>
            <a:endParaRPr kumimoji="1" lang="ko-KR" altLang="en-US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Rectangle 20"/>
          <p:cNvSpPr>
            <a:spLocks noChangeArrowheads="1"/>
          </p:cNvSpPr>
          <p:nvPr/>
        </p:nvSpPr>
        <p:spPr bwMode="auto">
          <a:xfrm>
            <a:off x="2747963" y="3636969"/>
            <a:ext cx="5715000" cy="792163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rgbClr val="003366"/>
            </a:outerShdw>
          </a:effectLst>
        </p:spPr>
        <p:txBody>
          <a:bodyPr wrap="none" anchor="ctr"/>
          <a:lstStyle/>
          <a:p>
            <a:pPr latinLnBrk="1"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各类别费用金额及对比分析</a:t>
            </a:r>
            <a:endParaRPr kumimoji="1" lang="en-US" altLang="zh-CN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atinLnBrk="1"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各项目在各类费用中所占比例及分析</a:t>
            </a:r>
            <a:endParaRPr kumimoji="1" lang="en-US" altLang="ko-KR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Rectangle 21"/>
          <p:cNvSpPr>
            <a:spLocks noChangeArrowheads="1"/>
          </p:cNvSpPr>
          <p:nvPr/>
        </p:nvSpPr>
        <p:spPr bwMode="auto">
          <a:xfrm>
            <a:off x="2786050" y="5162550"/>
            <a:ext cx="1728788" cy="647700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rgbClr val="003366"/>
            </a:outerShdw>
          </a:effectLst>
        </p:spPr>
        <p:txBody>
          <a:bodyPr wrap="none" anchor="ctr"/>
          <a:lstStyle/>
          <a:p>
            <a:pPr latinLnBrk="1">
              <a:buFont typeface="Wingdings" panose="05000000000000000000" pitchFamily="2" charset="2"/>
              <a:buChar char="l"/>
            </a:pPr>
            <a:r>
              <a:rPr kumimoji="1" lang="ko-KR" altLang="en-US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kumimoji="1" lang="zh-CN" altLang="en-US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分析总结</a:t>
            </a:r>
            <a:endParaRPr kumimoji="1" lang="ko-KR" altLang="en-US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Rectangle 2"/>
          <p:cNvSpPr txBox="1">
            <a:spLocks noChangeArrowheads="1"/>
          </p:cNvSpPr>
          <p:nvPr/>
        </p:nvSpPr>
        <p:spPr>
          <a:xfrm>
            <a:off x="428596" y="78579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rPr>
              <a:t>目   录</a:t>
            </a:r>
            <a:endParaRPr kumimoji="0" lang="zh-CN" alt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bldLvl="0" animBg="1"/>
      <p:bldP spid="30" grpId="0"/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5"/>
          <p:cNvGrpSpPr/>
          <p:nvPr/>
        </p:nvGrpSpPr>
        <p:grpSpPr>
          <a:xfrm>
            <a:off x="-25400" y="324129"/>
            <a:ext cx="9144000" cy="477559"/>
            <a:chOff x="-25400" y="324129"/>
            <a:chExt cx="9144000" cy="477559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95263" y="324129"/>
              <a:ext cx="4213225" cy="4603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>
                <a:buFont typeface="Wingdings" panose="05000000000000000000" pitchFamily="2" charset="2"/>
                <a:buChar char="§"/>
              </a:pPr>
              <a:r>
                <a:rPr kumimoji="1" lang="ko-KR" altLang="en-US" sz="2400" b="1" dirty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kumimoji="1" lang="en-US" altLang="zh-CN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kumimoji="1" lang="zh-CN" altLang="en-US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年度行政费用分析报告</a:t>
              </a:r>
              <a:endParaRPr kumimoji="1" lang="ko-KR" altLang="en-US" sz="2400" b="1" dirty="0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-25400" y="801688"/>
              <a:ext cx="9144000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428596" y="3143248"/>
            <a:ext cx="8305800" cy="164307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ko-KR" sz="4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grpSp>
        <p:nvGrpSpPr>
          <p:cNvPr id="3" name="Group 2"/>
          <p:cNvGrpSpPr/>
          <p:nvPr/>
        </p:nvGrpSpPr>
        <p:grpSpPr bwMode="auto">
          <a:xfrm>
            <a:off x="376238" y="1882775"/>
            <a:ext cx="461962" cy="4195763"/>
            <a:chOff x="245" y="1077"/>
            <a:chExt cx="291" cy="2643"/>
          </a:xfrm>
        </p:grpSpPr>
        <p:sp>
          <p:nvSpPr>
            <p:cNvPr id="17" name="Rectangle 3"/>
            <p:cNvSpPr>
              <a:spLocks noChangeArrowheads="1"/>
            </p:cNvSpPr>
            <p:nvPr/>
          </p:nvSpPr>
          <p:spPr bwMode="auto">
            <a:xfrm>
              <a:off x="270" y="1077"/>
              <a:ext cx="260" cy="814"/>
            </a:xfrm>
            <a:prstGeom prst="rect">
              <a:avLst/>
            </a:prstGeom>
            <a:gradFill rotWithShape="1">
              <a:gsLst>
                <a:gs pos="0">
                  <a:srgbClr val="33CCFF"/>
                </a:gs>
                <a:gs pos="100000">
                  <a:srgbClr val="33CC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19050">
              <a:noFill/>
              <a:miter lim="800000"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73" y="1991"/>
              <a:ext cx="259" cy="814"/>
            </a:xfrm>
            <a:prstGeom prst="rect">
              <a:avLst/>
            </a:prstGeom>
            <a:gradFill rotWithShape="1">
              <a:gsLst>
                <a:gs pos="0">
                  <a:srgbClr val="33CCFF"/>
                </a:gs>
                <a:gs pos="100000">
                  <a:srgbClr val="33CC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19050">
              <a:noFill/>
              <a:miter lim="800000"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266" y="2906"/>
              <a:ext cx="259" cy="814"/>
            </a:xfrm>
            <a:prstGeom prst="rect">
              <a:avLst/>
            </a:prstGeom>
            <a:gradFill rotWithShape="1">
              <a:gsLst>
                <a:gs pos="0">
                  <a:srgbClr val="33CCFF"/>
                </a:gs>
                <a:gs pos="100000">
                  <a:srgbClr val="33CC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19050">
              <a:noFill/>
              <a:miter lim="800000"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Text Box 6"/>
            <p:cNvSpPr txBox="1">
              <a:spLocks noChangeArrowheads="1"/>
            </p:cNvSpPr>
            <p:nvPr/>
          </p:nvSpPr>
          <p:spPr bwMode="auto">
            <a:xfrm>
              <a:off x="249" y="1310"/>
              <a:ext cx="287" cy="365"/>
            </a:xfrm>
            <a:prstGeom prst="rect">
              <a:avLst/>
            </a:prstGeom>
            <a:noFill/>
            <a:ln w="19050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3200">
                  <a:solidFill>
                    <a:srgbClr val="ADEAFF"/>
                  </a:solidFill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  <a:endParaRPr kumimoji="1" lang="en-US" altLang="ko-KR" sz="3200">
                <a:solidFill>
                  <a:srgbClr val="ADEA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Text Box 7"/>
            <p:cNvSpPr txBox="1">
              <a:spLocks noChangeArrowheads="1"/>
            </p:cNvSpPr>
            <p:nvPr/>
          </p:nvSpPr>
          <p:spPr bwMode="auto">
            <a:xfrm>
              <a:off x="249" y="2223"/>
              <a:ext cx="287" cy="365"/>
            </a:xfrm>
            <a:prstGeom prst="rect">
              <a:avLst/>
            </a:prstGeom>
            <a:noFill/>
            <a:ln w="19050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3200">
                  <a:solidFill>
                    <a:srgbClr val="ADEAFF"/>
                  </a:solidFill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endParaRPr kumimoji="1" lang="en-US" altLang="ko-KR" sz="3200">
                <a:solidFill>
                  <a:srgbClr val="ADEA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Text Box 8"/>
            <p:cNvSpPr txBox="1">
              <a:spLocks noChangeArrowheads="1"/>
            </p:cNvSpPr>
            <p:nvPr/>
          </p:nvSpPr>
          <p:spPr bwMode="auto">
            <a:xfrm>
              <a:off x="245" y="3154"/>
              <a:ext cx="287" cy="365"/>
            </a:xfrm>
            <a:prstGeom prst="rect">
              <a:avLst/>
            </a:prstGeom>
            <a:noFill/>
            <a:ln w="19050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3200">
                  <a:solidFill>
                    <a:srgbClr val="ADEAFF"/>
                  </a:solidFill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  <a:endParaRPr kumimoji="1" lang="en-US" altLang="ko-KR" sz="3200">
                <a:solidFill>
                  <a:srgbClr val="ADEA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879475" y="1919288"/>
            <a:ext cx="7880350" cy="1301750"/>
          </a:xfrm>
          <a:prstGeom prst="rect">
            <a:avLst/>
          </a:prstGeom>
          <a:gradFill rotWithShape="1">
            <a:gsLst>
              <a:gs pos="0">
                <a:srgbClr val="FFFFFF">
                  <a:gamma/>
                  <a:shade val="46275"/>
                  <a:invGamma/>
                  <a:alpha val="30000"/>
                </a:srgbClr>
              </a:gs>
              <a:gs pos="100000">
                <a:srgbClr val="FFFFFF">
                  <a:alpha val="30000"/>
                </a:srgbClr>
              </a:gs>
            </a:gsLst>
            <a:lin ang="0" scaled="1"/>
          </a:gradFill>
          <a:ln w="9525">
            <a:miter lim="800000"/>
          </a:ln>
          <a:effectLst/>
          <a:scene3d>
            <a:camera prst="legacyObliqueTopLef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Rectangle 10"/>
          <p:cNvSpPr>
            <a:spLocks noChangeArrowheads="1"/>
          </p:cNvSpPr>
          <p:nvPr/>
        </p:nvSpPr>
        <p:spPr bwMode="auto">
          <a:xfrm>
            <a:off x="869950" y="3368675"/>
            <a:ext cx="7880350" cy="13081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miter lim="800000"/>
          </a:ln>
          <a:effectLst/>
          <a:scene3d>
            <a:camera prst="legacyObliqueTopLef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Rectangle 11"/>
          <p:cNvSpPr>
            <a:spLocks noChangeArrowheads="1"/>
          </p:cNvSpPr>
          <p:nvPr/>
        </p:nvSpPr>
        <p:spPr bwMode="auto">
          <a:xfrm>
            <a:off x="860425" y="4818063"/>
            <a:ext cx="7880350" cy="13081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miter lim="800000"/>
          </a:ln>
          <a:effectLst/>
          <a:scene3d>
            <a:camera prst="legacyObliqueTopLef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Rectangle 13"/>
          <p:cNvSpPr>
            <a:spLocks noChangeArrowheads="1"/>
          </p:cNvSpPr>
          <p:nvPr/>
        </p:nvSpPr>
        <p:spPr bwMode="auto">
          <a:xfrm>
            <a:off x="942975" y="1993900"/>
            <a:ext cx="1681163" cy="1292225"/>
          </a:xfrm>
          <a:prstGeom prst="rect">
            <a:avLst/>
          </a:prstGeom>
          <a:gradFill rotWithShape="1">
            <a:gsLst>
              <a:gs pos="0">
                <a:srgbClr val="33CCFF"/>
              </a:gs>
              <a:gs pos="100000">
                <a:srgbClr val="33CCFF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noFill/>
            <a:miter lim="800000"/>
          </a:ln>
          <a:effectLst/>
          <a:scene3d>
            <a:camera prst="legacyObliqueTopLeft"/>
            <a:lightRig rig="legacyFlat3" dir="t"/>
          </a:scene3d>
          <a:sp3d extrusionH="290500" prstMaterial="legacyMatte">
            <a:bevelT w="13500" h="13500" prst="angle"/>
            <a:bevelB w="13500" h="13500" prst="angle"/>
            <a:extrusionClr>
              <a:srgbClr val="33CC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Rectangle 14"/>
          <p:cNvSpPr>
            <a:spLocks noChangeArrowheads="1"/>
          </p:cNvSpPr>
          <p:nvPr/>
        </p:nvSpPr>
        <p:spPr bwMode="auto">
          <a:xfrm>
            <a:off x="936625" y="3443288"/>
            <a:ext cx="1682750" cy="1292225"/>
          </a:xfrm>
          <a:prstGeom prst="rect">
            <a:avLst/>
          </a:prstGeom>
          <a:gradFill rotWithShape="1">
            <a:gsLst>
              <a:gs pos="0">
                <a:srgbClr val="33CCFF"/>
              </a:gs>
              <a:gs pos="100000">
                <a:srgbClr val="33CCFF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noFill/>
            <a:miter lim="800000"/>
          </a:ln>
          <a:effectLst/>
          <a:scene3d>
            <a:camera prst="legacyObliqueTopLeft"/>
            <a:lightRig rig="legacyFlat3" dir="t"/>
          </a:scene3d>
          <a:sp3d extrusionH="290500" prstMaterial="legacyMatte">
            <a:bevelT w="13500" h="13500" prst="angle"/>
            <a:bevelB w="13500" h="13500" prst="angle"/>
            <a:extrusionClr>
              <a:srgbClr val="33CC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925513" y="4895850"/>
            <a:ext cx="1682750" cy="1292225"/>
          </a:xfrm>
          <a:prstGeom prst="rect">
            <a:avLst/>
          </a:prstGeom>
          <a:gradFill rotWithShape="1">
            <a:gsLst>
              <a:gs pos="0">
                <a:srgbClr val="33CCFF"/>
              </a:gs>
              <a:gs pos="100000">
                <a:srgbClr val="33CCFF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noFill/>
            <a:miter lim="800000"/>
          </a:ln>
          <a:effectLst/>
          <a:scene3d>
            <a:camera prst="legacyObliqueTopLeft"/>
            <a:lightRig rig="legacyFlat3" dir="t"/>
          </a:scene3d>
          <a:sp3d extrusionH="290500" prstMaterial="legacyMatte">
            <a:bevelT w="13500" h="13500" prst="angle"/>
            <a:bevelB w="13500" h="13500" prst="angle"/>
            <a:extrusionClr>
              <a:srgbClr val="33CC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 Box 16"/>
          <p:cNvSpPr txBox="1">
            <a:spLocks noChangeArrowheads="1"/>
          </p:cNvSpPr>
          <p:nvPr/>
        </p:nvSpPr>
        <p:spPr bwMode="auto">
          <a:xfrm>
            <a:off x="958850" y="3643314"/>
            <a:ext cx="1612886" cy="1014730"/>
          </a:xfrm>
          <a:prstGeom prst="rect">
            <a:avLst/>
          </a:prstGeom>
          <a:noFill/>
          <a:ln w="19050">
            <a:noFill/>
            <a:miter lim="800000"/>
          </a:ln>
          <a:effectLst>
            <a:outerShdw dist="28398" dir="3806097" algn="ctr" rotWithShape="0">
              <a:srgbClr val="003366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ko-KR" sz="24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17</a:t>
            </a:r>
            <a:r>
              <a:rPr lang="zh-CN" altLang="en-US" sz="24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年数据</a:t>
            </a:r>
            <a:endParaRPr lang="en-US" altLang="zh-CN" sz="2400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分析</a:t>
            </a:r>
            <a:endParaRPr lang="ko-KR" altLang="en-US" sz="24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 Box 17"/>
          <p:cNvSpPr txBox="1">
            <a:spLocks noChangeArrowheads="1"/>
          </p:cNvSpPr>
          <p:nvPr/>
        </p:nvSpPr>
        <p:spPr bwMode="auto">
          <a:xfrm>
            <a:off x="819150" y="5305425"/>
            <a:ext cx="1755775" cy="457200"/>
          </a:xfrm>
          <a:prstGeom prst="rect">
            <a:avLst/>
          </a:prstGeom>
          <a:noFill/>
          <a:ln w="19050">
            <a:noFill/>
            <a:miter lim="800000"/>
          </a:ln>
          <a:effectLst>
            <a:outerShdw dist="28398" dir="3806097" algn="ctr" rotWithShape="0">
              <a:srgbClr val="003366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总结</a:t>
            </a:r>
            <a:endParaRPr lang="zh-CN" altLang="en-US" sz="2400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 Box 18"/>
          <p:cNvSpPr txBox="1">
            <a:spLocks noChangeArrowheads="1"/>
          </p:cNvSpPr>
          <p:nvPr/>
        </p:nvSpPr>
        <p:spPr bwMode="auto">
          <a:xfrm>
            <a:off x="1057260" y="2354263"/>
            <a:ext cx="1443038" cy="457200"/>
          </a:xfrm>
          <a:prstGeom prst="rect">
            <a:avLst/>
          </a:prstGeom>
          <a:noFill/>
          <a:ln w="19050">
            <a:noFill/>
            <a:miter lim="800000"/>
          </a:ln>
          <a:effectLst>
            <a:outerShdw dist="28398" dir="3806097" algn="ctr" rotWithShape="0">
              <a:srgbClr val="003366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2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费用分类</a:t>
            </a:r>
            <a:endParaRPr lang="zh-CN" altLang="en-US" sz="2400" dirty="0" smtClean="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Rectangle 19"/>
          <p:cNvSpPr>
            <a:spLocks noChangeArrowheads="1"/>
          </p:cNvSpPr>
          <p:nvPr/>
        </p:nvSpPr>
        <p:spPr bwMode="auto">
          <a:xfrm>
            <a:off x="2738438" y="2238375"/>
            <a:ext cx="5715000" cy="72072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rgbClr val="003366"/>
            </a:outerShdw>
          </a:effectLst>
        </p:spPr>
        <p:txBody>
          <a:bodyPr wrap="none" anchor="ctr"/>
          <a:lstStyle/>
          <a:p>
            <a:pPr latinLnBrk="1">
              <a:buFont typeface="Wingdings" panose="05000000000000000000" pitchFamily="2" charset="2"/>
              <a:buChar char="l"/>
            </a:pPr>
            <a:r>
              <a:rPr kumimoji="1" lang="ko-KR" altLang="en-US" dirty="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kumimoji="1" lang="zh-CN" altLang="en-US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行政费用类别划分</a:t>
            </a:r>
            <a:endParaRPr kumimoji="1" lang="en-US" altLang="zh-CN" dirty="0" smtClean="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atinLnBrk="1"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各类别费用构成项目</a:t>
            </a:r>
            <a:endParaRPr kumimoji="1" lang="ko-KR" altLang="en-US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Rectangle 20"/>
          <p:cNvSpPr>
            <a:spLocks noChangeArrowheads="1"/>
          </p:cNvSpPr>
          <p:nvPr/>
        </p:nvSpPr>
        <p:spPr bwMode="auto">
          <a:xfrm>
            <a:off x="2747963" y="3565531"/>
            <a:ext cx="5715000" cy="792163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rgbClr val="003366"/>
            </a:outerShdw>
          </a:effectLst>
        </p:spPr>
        <p:txBody>
          <a:bodyPr wrap="none" anchor="ctr"/>
          <a:lstStyle/>
          <a:p>
            <a:pPr latinLnBrk="1"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各类别费用金额及对比分析</a:t>
            </a:r>
            <a:endParaRPr kumimoji="1" lang="en-US" altLang="zh-CN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atinLnBrk="1"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各项目在各类费用中所占比例及分析</a:t>
            </a:r>
            <a:endParaRPr kumimoji="1" lang="en-US" altLang="ko-KR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Rectangle 21"/>
          <p:cNvSpPr>
            <a:spLocks noChangeArrowheads="1"/>
          </p:cNvSpPr>
          <p:nvPr/>
        </p:nvSpPr>
        <p:spPr bwMode="auto">
          <a:xfrm>
            <a:off x="2892425" y="5162550"/>
            <a:ext cx="1728788" cy="647700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rgbClr val="003366"/>
            </a:outerShdw>
          </a:effectLst>
        </p:spPr>
        <p:txBody>
          <a:bodyPr wrap="none" anchor="ctr"/>
          <a:lstStyle/>
          <a:p>
            <a:pPr latinLnBrk="1"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总结分析</a:t>
            </a:r>
            <a:endParaRPr kumimoji="1" lang="zh-CN" altLang="en-US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Rectangle 2"/>
          <p:cNvSpPr txBox="1">
            <a:spLocks noChangeArrowheads="1"/>
          </p:cNvSpPr>
          <p:nvPr/>
        </p:nvSpPr>
        <p:spPr>
          <a:xfrm>
            <a:off x="431771" y="77690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rPr>
              <a:t>目   录</a:t>
            </a:r>
            <a:endParaRPr kumimoji="0" lang="zh-CN" alt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bldLvl="0" animBg="1"/>
      <p:bldP spid="30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/>
          <p:nvPr/>
        </p:nvSpPr>
        <p:spPr bwMode="auto">
          <a:xfrm>
            <a:off x="555625" y="2216150"/>
            <a:ext cx="7991475" cy="3028950"/>
          </a:xfrm>
          <a:custGeom>
            <a:avLst/>
            <a:gdLst/>
            <a:ahLst/>
            <a:cxnLst>
              <a:cxn ang="0">
                <a:pos x="2502" y="0"/>
              </a:cxn>
              <a:cxn ang="0">
                <a:pos x="1465" y="383"/>
              </a:cxn>
              <a:cxn ang="0">
                <a:pos x="1783" y="383"/>
              </a:cxn>
              <a:cxn ang="0">
                <a:pos x="0" y="1908"/>
              </a:cxn>
              <a:cxn ang="0">
                <a:pos x="5034" y="1908"/>
              </a:cxn>
              <a:cxn ang="0">
                <a:pos x="3229" y="383"/>
              </a:cxn>
              <a:cxn ang="0">
                <a:pos x="3613" y="395"/>
              </a:cxn>
              <a:cxn ang="0">
                <a:pos x="2502" y="0"/>
              </a:cxn>
            </a:cxnLst>
            <a:rect l="0" t="0" r="r" b="b"/>
            <a:pathLst>
              <a:path w="5034" h="1908">
                <a:moveTo>
                  <a:pt x="2502" y="0"/>
                </a:moveTo>
                <a:lnTo>
                  <a:pt x="1465" y="383"/>
                </a:lnTo>
                <a:lnTo>
                  <a:pt x="1783" y="383"/>
                </a:lnTo>
                <a:lnTo>
                  <a:pt x="0" y="1908"/>
                </a:lnTo>
                <a:lnTo>
                  <a:pt x="5034" y="1908"/>
                </a:lnTo>
                <a:lnTo>
                  <a:pt x="3229" y="383"/>
                </a:lnTo>
                <a:lnTo>
                  <a:pt x="3613" y="395"/>
                </a:lnTo>
                <a:lnTo>
                  <a:pt x="2502" y="0"/>
                </a:lnTo>
                <a:close/>
              </a:path>
            </a:pathLst>
          </a:custGeom>
          <a:gradFill rotWithShape="1">
            <a:gsLst>
              <a:gs pos="0">
                <a:srgbClr val="66CCFF"/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 w="9525" cap="flat" cmpd="sng">
            <a:noFill/>
            <a:prstDash val="solid"/>
            <a:round/>
          </a:ln>
          <a:effectLst/>
        </p:spPr>
        <p:txBody>
          <a:bodyPr wrap="none" anchor="ctr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1766888" y="1274763"/>
            <a:ext cx="5543550" cy="768350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latinLnBrk="1">
              <a:buFont typeface="Wingdings" panose="05000000000000000000" pitchFamily="2" charset="2"/>
              <a:buNone/>
            </a:pPr>
            <a:r>
              <a:rPr kumimoji="1" lang="zh-CN" altLang="en-US" sz="32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行政费用类别划分</a:t>
            </a:r>
            <a:endParaRPr kumimoji="1" lang="zh-CN" altLang="en-US" sz="3200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527050" y="4110038"/>
            <a:ext cx="1474788" cy="14732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latinLnBrk="1"/>
            <a:r>
              <a:rPr kumimoji="1" lang="en-US" altLang="zh-CN" sz="16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kumimoji="1" lang="en-US" altLang="zh-CN" sz="1600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latinLnBrk="1"/>
            <a:r>
              <a:rPr kumimoji="1" lang="zh-CN" altLang="en-US" sz="16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**大厦</a:t>
            </a:r>
            <a:endParaRPr kumimoji="1" lang="en-US" altLang="zh-CN" sz="1600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latinLnBrk="1"/>
            <a:r>
              <a:rPr kumimoji="1" lang="zh-CN" altLang="en-US" sz="16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相关费用</a:t>
            </a:r>
            <a:endParaRPr kumimoji="1" lang="ko-KR" altLang="en-US" sz="16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3756025" y="4110038"/>
            <a:ext cx="1474788" cy="1473200"/>
          </a:xfrm>
          <a:prstGeom prst="ellipse">
            <a:avLst/>
          </a:prstGeom>
          <a:gradFill rotWithShape="1">
            <a:gsLst>
              <a:gs pos="0">
                <a:srgbClr val="FF9900"/>
              </a:gs>
              <a:gs pos="100000">
                <a:srgbClr val="FF9900">
                  <a:gamma/>
                  <a:shade val="26275"/>
                  <a:invGamma/>
                </a:srgbClr>
              </a:gs>
            </a:gsLst>
            <a:path path="rect">
              <a:fillToRect r="100000" b="100000"/>
            </a:path>
          </a:gradFill>
          <a:ln w="28575">
            <a:noFill/>
            <a:rou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zh-CN" sz="16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kumimoji="1" lang="en-US" altLang="zh-CN" sz="1600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latinLnBrk="1"/>
            <a:r>
              <a:rPr kumimoji="1" lang="zh-CN" altLang="en-US" sz="16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车辆</a:t>
            </a:r>
            <a:endParaRPr kumimoji="1" lang="en-US" altLang="zh-CN" sz="1600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latinLnBrk="1"/>
            <a:r>
              <a:rPr kumimoji="1" lang="zh-CN" altLang="en-US" sz="16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相关费用</a:t>
            </a:r>
            <a:endParaRPr kumimoji="1" lang="ko-KR" altLang="en-US" sz="16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2103438" y="4110038"/>
            <a:ext cx="1474787" cy="1473200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rgbClr val="99CCFF">
                  <a:gamma/>
                  <a:shade val="26275"/>
                  <a:invGamma/>
                </a:srgbClr>
              </a:gs>
            </a:gsLst>
            <a:path path="rect">
              <a:fillToRect r="100000" b="100000"/>
            </a:path>
          </a:gradFill>
          <a:ln w="28575">
            <a:noFill/>
            <a:rou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zh-CN" sz="16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kumimoji="1" lang="en-US" altLang="zh-CN" sz="1600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latinLnBrk="1"/>
            <a:endParaRPr kumimoji="1" lang="en-US" altLang="zh-CN" sz="1600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latinLnBrk="1"/>
            <a:r>
              <a:rPr kumimoji="1" lang="zh-CN" altLang="en-US" sz="16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租赁费用</a:t>
            </a:r>
            <a:endParaRPr kumimoji="1" lang="ko-KR" altLang="en-US" sz="16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5407025" y="4110038"/>
            <a:ext cx="1474788" cy="1473200"/>
          </a:xfrm>
          <a:prstGeom prst="ellipse">
            <a:avLst/>
          </a:prstGeom>
          <a:gradFill rotWithShape="1">
            <a:gsLst>
              <a:gs pos="0">
                <a:srgbClr val="CC99FF"/>
              </a:gs>
              <a:gs pos="100000">
                <a:srgbClr val="CC99FF">
                  <a:gamma/>
                  <a:shade val="26275"/>
                  <a:invGamma/>
                </a:srgbClr>
              </a:gs>
            </a:gsLst>
            <a:path path="rect">
              <a:fillToRect r="100000" b="100000"/>
            </a:path>
          </a:gradFill>
          <a:ln w="28575">
            <a:noFill/>
            <a:rou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zh-CN" sz="16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kumimoji="1" lang="en-US" altLang="zh-CN" sz="1600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latinLnBrk="1"/>
            <a:r>
              <a:rPr kumimoji="1" lang="zh-CN" altLang="en-US" sz="16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日常行政</a:t>
            </a:r>
            <a:endParaRPr kumimoji="1" lang="en-US" altLang="zh-CN" sz="1600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latinLnBrk="1"/>
            <a:r>
              <a:rPr kumimoji="1" lang="zh-CN" altLang="en-US" sz="16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办公费用</a:t>
            </a:r>
            <a:endParaRPr kumimoji="1" lang="ko-KR" altLang="en-US" sz="16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-25400" y="801688"/>
            <a:ext cx="91440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7072313" y="4110038"/>
            <a:ext cx="1474787" cy="14732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26275"/>
                  <a:invGamma/>
                </a:srgbClr>
              </a:gs>
            </a:gsLst>
            <a:path path="rect">
              <a:fillToRect r="100000" b="100000"/>
            </a:path>
          </a:gradFill>
          <a:ln w="28575">
            <a:noFill/>
            <a:round/>
          </a:ln>
          <a:effectLst/>
        </p:spPr>
        <p:txBody>
          <a:bodyPr wrap="none" anchor="ctr"/>
          <a:lstStyle/>
          <a:p>
            <a:pPr algn="ctr" latinLnBrk="1"/>
            <a:r>
              <a:rPr kumimoji="1" lang="en-US" altLang="zh-CN" sz="16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kumimoji="1" lang="en-US" altLang="zh-CN" sz="1600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latinLnBrk="1"/>
            <a:endParaRPr kumimoji="1" lang="en-US" altLang="zh-CN" sz="1600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latinLnBrk="1"/>
            <a:r>
              <a:rPr kumimoji="1" lang="zh-CN" altLang="en-US" sz="16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其他费用</a:t>
            </a:r>
            <a:endParaRPr kumimoji="1" lang="ko-KR" altLang="en-US" sz="16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7310438" y="6254750"/>
            <a:ext cx="1082348" cy="246221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latinLnBrk="1"/>
            <a:r>
              <a:rPr kumimoji="1" lang="zh-CN" altLang="en-US" sz="1000" dirty="0" smtClean="0">
                <a:solidFill>
                  <a:srgbClr val="3333CC"/>
                </a:solidFill>
                <a:latin typeface="微软雅黑" panose="020B0503020204020204" charset="-122"/>
                <a:ea typeface="微软雅黑" panose="020B0503020204020204" charset="-122"/>
              </a:rPr>
              <a:t>具体划分见下文</a:t>
            </a:r>
            <a:endParaRPr kumimoji="1" lang="zh-CN" altLang="en-US" sz="1000" dirty="0" smtClean="0">
              <a:solidFill>
                <a:srgbClr val="3333C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527050" y="5729288"/>
            <a:ext cx="1474788" cy="395287"/>
          </a:xfrm>
          <a:prstGeom prst="ellipse">
            <a:avLst/>
          </a:prstGeom>
          <a:gradFill rotWithShape="1">
            <a:gsLst>
              <a:gs pos="0">
                <a:srgbClr val="3333CC">
                  <a:alpha val="30000"/>
                </a:srgbClr>
              </a:gs>
              <a:gs pos="100000">
                <a:srgbClr val="3333CC">
                  <a:gamma/>
                  <a:shade val="46275"/>
                  <a:invGamma/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</a:ln>
          <a:effectLst/>
        </p:spPr>
        <p:txBody>
          <a:bodyPr wrap="none" anchor="ctr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2039938" y="5729288"/>
            <a:ext cx="1474787" cy="395287"/>
          </a:xfrm>
          <a:prstGeom prst="ellipse">
            <a:avLst/>
          </a:prstGeom>
          <a:gradFill rotWithShape="1">
            <a:gsLst>
              <a:gs pos="0">
                <a:srgbClr val="3333CC">
                  <a:alpha val="30000"/>
                </a:srgbClr>
              </a:gs>
              <a:gs pos="100000">
                <a:srgbClr val="3333CC">
                  <a:gamma/>
                  <a:shade val="46275"/>
                  <a:invGamma/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</a:ln>
          <a:effectLst/>
        </p:spPr>
        <p:txBody>
          <a:bodyPr wrap="none" anchor="ctr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>
            <a:off x="3771900" y="5729288"/>
            <a:ext cx="1474788" cy="395287"/>
          </a:xfrm>
          <a:prstGeom prst="ellipse">
            <a:avLst/>
          </a:prstGeom>
          <a:gradFill rotWithShape="1">
            <a:gsLst>
              <a:gs pos="0">
                <a:srgbClr val="3333CC">
                  <a:alpha val="30000"/>
                </a:srgbClr>
              </a:gs>
              <a:gs pos="100000">
                <a:srgbClr val="3333CC">
                  <a:gamma/>
                  <a:shade val="46275"/>
                  <a:invGamma/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</a:ln>
          <a:effectLst/>
        </p:spPr>
        <p:txBody>
          <a:bodyPr wrap="none" anchor="ctr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>
            <a:off x="5399088" y="5729288"/>
            <a:ext cx="1474787" cy="395287"/>
          </a:xfrm>
          <a:prstGeom prst="ellipse">
            <a:avLst/>
          </a:prstGeom>
          <a:gradFill rotWithShape="1">
            <a:gsLst>
              <a:gs pos="0">
                <a:srgbClr val="3333CC">
                  <a:alpha val="30000"/>
                </a:srgbClr>
              </a:gs>
              <a:gs pos="100000">
                <a:srgbClr val="3333CC">
                  <a:gamma/>
                  <a:shade val="46275"/>
                  <a:invGamma/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</a:ln>
          <a:effectLst/>
        </p:spPr>
        <p:txBody>
          <a:bodyPr wrap="none" anchor="ctr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auto">
          <a:xfrm>
            <a:off x="7064375" y="5729288"/>
            <a:ext cx="1474788" cy="395287"/>
          </a:xfrm>
          <a:prstGeom prst="ellipse">
            <a:avLst/>
          </a:prstGeom>
          <a:gradFill rotWithShape="1">
            <a:gsLst>
              <a:gs pos="0">
                <a:srgbClr val="3333CC">
                  <a:alpha val="30000"/>
                </a:srgbClr>
              </a:gs>
              <a:gs pos="100000">
                <a:srgbClr val="3333CC">
                  <a:gamma/>
                  <a:shade val="46275"/>
                  <a:invGamma/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</a:ln>
          <a:effectLst/>
        </p:spPr>
        <p:txBody>
          <a:bodyPr wrap="none" anchor="ctr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WordArt 17"/>
          <p:cNvSpPr>
            <a:spLocks noChangeArrowheads="1" noChangeShapeType="1" noTextEdit="1"/>
          </p:cNvSpPr>
          <p:nvPr/>
        </p:nvSpPr>
        <p:spPr bwMode="auto">
          <a:xfrm>
            <a:off x="2824163" y="3392488"/>
            <a:ext cx="3328987" cy="40322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03"/>
              </a:avLst>
            </a:prstTxWarp>
          </a:bodyPr>
          <a:lstStyle/>
          <a:p>
            <a:pPr algn="ctr"/>
            <a:r>
              <a:rPr lang="en-US" altLang="zh-CN" sz="3600" b="1" kern="10" dirty="0" smtClean="0">
                <a:ln w="9525">
                  <a:noFill/>
                  <a:rou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3333CC">
                      <a:alpha val="5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 sz="3600" b="1" kern="10" dirty="0" smtClean="0">
                <a:ln w="9525">
                  <a:noFill/>
                  <a:rou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3333CC">
                      <a:alpha val="5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类</a:t>
            </a:r>
            <a:endParaRPr lang="zh-CN" altLang="en-US" sz="3600" b="1" kern="10" dirty="0">
              <a:ln w="9525">
                <a:noFill/>
                <a:round/>
              </a:ln>
              <a:solidFill>
                <a:srgbClr val="FFFFFF"/>
              </a:solidFill>
              <a:effectLst>
                <a:outerShdw dist="35921" dir="2700000" algn="ctr" rotWithShape="0">
                  <a:srgbClr val="3333CC">
                    <a:alpha val="5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0" name="组合 45"/>
          <p:cNvGrpSpPr/>
          <p:nvPr/>
        </p:nvGrpSpPr>
        <p:grpSpPr>
          <a:xfrm>
            <a:off x="-25400" y="324129"/>
            <a:ext cx="9144000" cy="477559"/>
            <a:chOff x="-25400" y="324129"/>
            <a:chExt cx="9144000" cy="477559"/>
          </a:xfrm>
        </p:grpSpPr>
        <p:sp>
          <p:nvSpPr>
            <p:cNvPr id="21" name="Rectangle 8"/>
            <p:cNvSpPr>
              <a:spLocks noChangeArrowheads="1"/>
            </p:cNvSpPr>
            <p:nvPr/>
          </p:nvSpPr>
          <p:spPr bwMode="auto">
            <a:xfrm>
              <a:off x="195263" y="324129"/>
              <a:ext cx="4213225" cy="4603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>
                <a:buFont typeface="Wingdings" panose="05000000000000000000" pitchFamily="2" charset="2"/>
                <a:buChar char="§"/>
              </a:pPr>
              <a:r>
                <a:rPr kumimoji="1" lang="ko-KR" altLang="en-US" sz="2400" b="1" dirty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kumimoji="1" lang="en-US" altLang="zh-CN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kumimoji="1" lang="zh-CN" altLang="en-US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年度行政费用分析报告</a:t>
              </a:r>
              <a:endParaRPr kumimoji="1" lang="ko-KR" altLang="en-US" sz="2400" b="1" dirty="0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Line 9"/>
            <p:cNvSpPr>
              <a:spLocks noChangeShapeType="1"/>
            </p:cNvSpPr>
            <p:nvPr/>
          </p:nvSpPr>
          <p:spPr bwMode="auto">
            <a:xfrm>
              <a:off x="-25400" y="801688"/>
              <a:ext cx="9144000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5"/>
          <p:cNvGrpSpPr/>
          <p:nvPr/>
        </p:nvGrpSpPr>
        <p:grpSpPr>
          <a:xfrm>
            <a:off x="-25400" y="324129"/>
            <a:ext cx="9144000" cy="477559"/>
            <a:chOff x="-25400" y="324129"/>
            <a:chExt cx="9144000" cy="477559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95263" y="324129"/>
              <a:ext cx="4213225" cy="4603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>
                <a:buFont typeface="Wingdings" panose="05000000000000000000" pitchFamily="2" charset="2"/>
                <a:buChar char="§"/>
              </a:pPr>
              <a:r>
                <a:rPr kumimoji="1" lang="ko-KR" altLang="en-US" sz="2400" b="1" dirty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kumimoji="1" lang="en-US" altLang="zh-CN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kumimoji="1" lang="zh-CN" altLang="en-US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年度行政费用分析报告</a:t>
              </a:r>
              <a:endParaRPr kumimoji="1" lang="ko-KR" altLang="en-US" sz="2400" b="1" dirty="0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-25400" y="801688"/>
              <a:ext cx="9144000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428596" y="3143248"/>
            <a:ext cx="8305800" cy="164307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ko-KR" sz="4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grpSp>
        <p:nvGrpSpPr>
          <p:cNvPr id="3" name="Group 2"/>
          <p:cNvGrpSpPr/>
          <p:nvPr/>
        </p:nvGrpSpPr>
        <p:grpSpPr bwMode="auto">
          <a:xfrm>
            <a:off x="376238" y="1882775"/>
            <a:ext cx="455612" cy="4195763"/>
            <a:chOff x="245" y="1077"/>
            <a:chExt cx="287" cy="2643"/>
          </a:xfrm>
        </p:grpSpPr>
        <p:sp>
          <p:nvSpPr>
            <p:cNvPr id="17" name="Rectangle 3"/>
            <p:cNvSpPr>
              <a:spLocks noChangeArrowheads="1"/>
            </p:cNvSpPr>
            <p:nvPr/>
          </p:nvSpPr>
          <p:spPr bwMode="auto">
            <a:xfrm>
              <a:off x="270" y="1077"/>
              <a:ext cx="260" cy="814"/>
            </a:xfrm>
            <a:prstGeom prst="rect">
              <a:avLst/>
            </a:prstGeom>
            <a:gradFill rotWithShape="1">
              <a:gsLst>
                <a:gs pos="0">
                  <a:srgbClr val="33CCFF"/>
                </a:gs>
                <a:gs pos="100000">
                  <a:srgbClr val="33CC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19050">
              <a:noFill/>
              <a:miter lim="800000"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73" y="1991"/>
              <a:ext cx="259" cy="814"/>
            </a:xfrm>
            <a:prstGeom prst="rect">
              <a:avLst/>
            </a:prstGeom>
            <a:gradFill rotWithShape="1">
              <a:gsLst>
                <a:gs pos="0">
                  <a:srgbClr val="33CCFF"/>
                </a:gs>
                <a:gs pos="100000">
                  <a:srgbClr val="33CC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19050">
              <a:noFill/>
              <a:miter lim="800000"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266" y="2906"/>
              <a:ext cx="259" cy="814"/>
            </a:xfrm>
            <a:prstGeom prst="rect">
              <a:avLst/>
            </a:prstGeom>
            <a:gradFill rotWithShape="1">
              <a:gsLst>
                <a:gs pos="0">
                  <a:srgbClr val="33CCFF"/>
                </a:gs>
                <a:gs pos="100000">
                  <a:srgbClr val="33CC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19050">
              <a:noFill/>
              <a:miter lim="800000"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Text Box 6"/>
            <p:cNvSpPr txBox="1">
              <a:spLocks noChangeArrowheads="1"/>
            </p:cNvSpPr>
            <p:nvPr/>
          </p:nvSpPr>
          <p:spPr bwMode="auto">
            <a:xfrm>
              <a:off x="249" y="1310"/>
              <a:ext cx="263" cy="368"/>
            </a:xfrm>
            <a:prstGeom prst="rect">
              <a:avLst/>
            </a:prstGeom>
            <a:noFill/>
            <a:ln w="19050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3200">
                  <a:solidFill>
                    <a:srgbClr val="ADEAFF"/>
                  </a:solidFill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  <a:endParaRPr kumimoji="1" lang="en-US" altLang="ko-KR" sz="3200">
                <a:solidFill>
                  <a:srgbClr val="ADEA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Text Box 7"/>
            <p:cNvSpPr txBox="1">
              <a:spLocks noChangeArrowheads="1"/>
            </p:cNvSpPr>
            <p:nvPr/>
          </p:nvSpPr>
          <p:spPr bwMode="auto">
            <a:xfrm>
              <a:off x="249" y="2223"/>
              <a:ext cx="263" cy="368"/>
            </a:xfrm>
            <a:prstGeom prst="rect">
              <a:avLst/>
            </a:prstGeom>
            <a:noFill/>
            <a:ln w="19050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3200">
                  <a:solidFill>
                    <a:srgbClr val="ADEAFF"/>
                  </a:solidFill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endParaRPr kumimoji="1" lang="en-US" altLang="ko-KR" sz="3200">
                <a:solidFill>
                  <a:srgbClr val="ADEA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Text Box 8"/>
            <p:cNvSpPr txBox="1">
              <a:spLocks noChangeArrowheads="1"/>
            </p:cNvSpPr>
            <p:nvPr/>
          </p:nvSpPr>
          <p:spPr bwMode="auto">
            <a:xfrm>
              <a:off x="245" y="3154"/>
              <a:ext cx="263" cy="368"/>
            </a:xfrm>
            <a:prstGeom prst="rect">
              <a:avLst/>
            </a:prstGeom>
            <a:noFill/>
            <a:ln w="19050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3200">
                  <a:solidFill>
                    <a:srgbClr val="ADEAFF"/>
                  </a:solidFill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  <a:endParaRPr kumimoji="1" lang="en-US" altLang="ko-KR" sz="3200">
                <a:solidFill>
                  <a:srgbClr val="ADEA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879475" y="1919288"/>
            <a:ext cx="7880350" cy="1301750"/>
          </a:xfrm>
          <a:prstGeom prst="rect">
            <a:avLst/>
          </a:prstGeom>
          <a:gradFill rotWithShape="1">
            <a:gsLst>
              <a:gs pos="0">
                <a:srgbClr val="FFFFFF">
                  <a:gamma/>
                  <a:shade val="46275"/>
                  <a:invGamma/>
                  <a:alpha val="30000"/>
                </a:srgbClr>
              </a:gs>
              <a:gs pos="100000">
                <a:srgbClr val="FFFFFF">
                  <a:alpha val="30000"/>
                </a:srgbClr>
              </a:gs>
            </a:gsLst>
            <a:lin ang="0" scaled="1"/>
          </a:gradFill>
          <a:ln w="9525">
            <a:miter lim="800000"/>
          </a:ln>
          <a:effectLst/>
          <a:scene3d>
            <a:camera prst="legacyObliqueTopLef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Rectangle 10"/>
          <p:cNvSpPr>
            <a:spLocks noChangeArrowheads="1"/>
          </p:cNvSpPr>
          <p:nvPr/>
        </p:nvSpPr>
        <p:spPr bwMode="auto">
          <a:xfrm>
            <a:off x="869950" y="3368675"/>
            <a:ext cx="7880350" cy="13081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miter lim="800000"/>
          </a:ln>
          <a:effectLst/>
          <a:scene3d>
            <a:camera prst="legacyObliqueTopLef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Rectangle 11"/>
          <p:cNvSpPr>
            <a:spLocks noChangeArrowheads="1"/>
          </p:cNvSpPr>
          <p:nvPr/>
        </p:nvSpPr>
        <p:spPr bwMode="auto">
          <a:xfrm>
            <a:off x="860425" y="4818063"/>
            <a:ext cx="7880350" cy="13081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miter lim="800000"/>
          </a:ln>
          <a:effectLst/>
          <a:scene3d>
            <a:camera prst="legacyObliqueTopLef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Rectangle 13"/>
          <p:cNvSpPr>
            <a:spLocks noChangeArrowheads="1"/>
          </p:cNvSpPr>
          <p:nvPr/>
        </p:nvSpPr>
        <p:spPr bwMode="auto">
          <a:xfrm>
            <a:off x="942975" y="1993900"/>
            <a:ext cx="1681163" cy="1292225"/>
          </a:xfrm>
          <a:prstGeom prst="rect">
            <a:avLst/>
          </a:prstGeom>
          <a:gradFill rotWithShape="1">
            <a:gsLst>
              <a:gs pos="0">
                <a:srgbClr val="33CCFF"/>
              </a:gs>
              <a:gs pos="100000">
                <a:srgbClr val="33CCFF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noFill/>
            <a:miter lim="800000"/>
          </a:ln>
          <a:effectLst/>
          <a:scene3d>
            <a:camera prst="legacyObliqueTopLeft"/>
            <a:lightRig rig="legacyFlat3" dir="t"/>
          </a:scene3d>
          <a:sp3d extrusionH="290500" prstMaterial="legacyMatte">
            <a:bevelT w="13500" h="13500" prst="angle"/>
            <a:bevelB w="13500" h="13500" prst="angle"/>
            <a:extrusionClr>
              <a:srgbClr val="33CC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Rectangle 14"/>
          <p:cNvSpPr>
            <a:spLocks noChangeArrowheads="1"/>
          </p:cNvSpPr>
          <p:nvPr/>
        </p:nvSpPr>
        <p:spPr bwMode="auto">
          <a:xfrm>
            <a:off x="936625" y="3443288"/>
            <a:ext cx="1682750" cy="1292225"/>
          </a:xfrm>
          <a:prstGeom prst="rect">
            <a:avLst/>
          </a:prstGeom>
          <a:gradFill rotWithShape="1">
            <a:gsLst>
              <a:gs pos="0">
                <a:srgbClr val="33CCFF"/>
              </a:gs>
              <a:gs pos="100000">
                <a:srgbClr val="33CCFF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noFill/>
            <a:miter lim="800000"/>
          </a:ln>
          <a:effectLst/>
          <a:scene3d>
            <a:camera prst="legacyObliqueTopLeft"/>
            <a:lightRig rig="legacyFlat3" dir="t"/>
          </a:scene3d>
          <a:sp3d extrusionH="290500" prstMaterial="legacyMatte">
            <a:bevelT w="13500" h="13500" prst="angle"/>
            <a:bevelB w="13500" h="13500" prst="angle"/>
            <a:extrusionClr>
              <a:srgbClr val="33CC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925513" y="4895850"/>
            <a:ext cx="1682750" cy="1292225"/>
          </a:xfrm>
          <a:prstGeom prst="rect">
            <a:avLst/>
          </a:prstGeom>
          <a:gradFill rotWithShape="1">
            <a:gsLst>
              <a:gs pos="0">
                <a:srgbClr val="33CCFF"/>
              </a:gs>
              <a:gs pos="100000">
                <a:srgbClr val="33CCFF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noFill/>
            <a:miter lim="800000"/>
          </a:ln>
          <a:effectLst/>
          <a:scene3d>
            <a:camera prst="legacyObliqueTopLeft"/>
            <a:lightRig rig="legacyFlat3" dir="t"/>
          </a:scene3d>
          <a:sp3d extrusionH="290500" prstMaterial="legacyMatte">
            <a:bevelT w="13500" h="13500" prst="angle"/>
            <a:bevelB w="13500" h="13500" prst="angle"/>
            <a:extrusionClr>
              <a:srgbClr val="33CC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 Box 16"/>
          <p:cNvSpPr txBox="1">
            <a:spLocks noChangeArrowheads="1"/>
          </p:cNvSpPr>
          <p:nvPr/>
        </p:nvSpPr>
        <p:spPr bwMode="auto">
          <a:xfrm>
            <a:off x="958850" y="3643314"/>
            <a:ext cx="1612886" cy="1014730"/>
          </a:xfrm>
          <a:prstGeom prst="rect">
            <a:avLst/>
          </a:prstGeom>
          <a:noFill/>
          <a:ln w="19050">
            <a:noFill/>
            <a:miter lim="800000"/>
          </a:ln>
          <a:effectLst>
            <a:outerShdw dist="28398" dir="3806097" algn="ctr" rotWithShape="0">
              <a:srgbClr val="003366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ko-KR" sz="24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17</a:t>
            </a:r>
            <a:r>
              <a:rPr lang="zh-CN" altLang="en-US" sz="24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年数据</a:t>
            </a:r>
            <a:endParaRPr lang="en-US" altLang="zh-CN" sz="2400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分析</a:t>
            </a:r>
            <a:endParaRPr lang="ko-KR" altLang="en-US" sz="24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 Box 17"/>
          <p:cNvSpPr txBox="1">
            <a:spLocks noChangeArrowheads="1"/>
          </p:cNvSpPr>
          <p:nvPr/>
        </p:nvSpPr>
        <p:spPr bwMode="auto">
          <a:xfrm>
            <a:off x="819150" y="5305425"/>
            <a:ext cx="1755775" cy="457200"/>
          </a:xfrm>
          <a:prstGeom prst="rect">
            <a:avLst/>
          </a:prstGeom>
          <a:noFill/>
          <a:ln w="19050">
            <a:noFill/>
            <a:miter lim="800000"/>
          </a:ln>
          <a:effectLst>
            <a:outerShdw dist="28398" dir="3806097" algn="ctr" rotWithShape="0">
              <a:srgbClr val="003366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总结</a:t>
            </a:r>
            <a:endParaRPr lang="zh-CN" altLang="en-US" sz="2400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 Box 18"/>
          <p:cNvSpPr txBox="1">
            <a:spLocks noChangeArrowheads="1"/>
          </p:cNvSpPr>
          <p:nvPr/>
        </p:nvSpPr>
        <p:spPr bwMode="auto">
          <a:xfrm>
            <a:off x="1057260" y="2354263"/>
            <a:ext cx="1443038" cy="457200"/>
          </a:xfrm>
          <a:prstGeom prst="rect">
            <a:avLst/>
          </a:prstGeom>
          <a:noFill/>
          <a:ln w="19050">
            <a:noFill/>
            <a:miter lim="800000"/>
          </a:ln>
          <a:effectLst>
            <a:outerShdw dist="28398" dir="3806097" algn="ctr" rotWithShape="0">
              <a:srgbClr val="003366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2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费用分类</a:t>
            </a:r>
            <a:endParaRPr lang="zh-CN" altLang="en-US" sz="2400" dirty="0" smtClean="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Rectangle 19"/>
          <p:cNvSpPr>
            <a:spLocks noChangeArrowheads="1"/>
          </p:cNvSpPr>
          <p:nvPr/>
        </p:nvSpPr>
        <p:spPr bwMode="auto">
          <a:xfrm>
            <a:off x="2738438" y="2238375"/>
            <a:ext cx="5715000" cy="72072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rgbClr val="003366"/>
            </a:outerShdw>
          </a:effectLst>
        </p:spPr>
        <p:txBody>
          <a:bodyPr wrap="none" anchor="ctr"/>
          <a:lstStyle/>
          <a:p>
            <a:pPr latinLnBrk="1">
              <a:buFont typeface="Wingdings" panose="05000000000000000000" pitchFamily="2" charset="2"/>
              <a:buChar char="l"/>
            </a:pPr>
            <a:r>
              <a:rPr kumimoji="1" lang="ko-KR" altLang="en-US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kumimoji="1" lang="zh-CN" altLang="en-US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行政费用类别划分</a:t>
            </a:r>
            <a:endParaRPr kumimoji="1" lang="en-US" altLang="zh-CN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atinLnBrk="1"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kumimoji="1" lang="zh-CN" altLang="en-US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各类别费用构成项目</a:t>
            </a:r>
            <a:endParaRPr kumimoji="1" lang="ko-KR" altLang="en-US" dirty="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Rectangle 20"/>
          <p:cNvSpPr>
            <a:spLocks noChangeArrowheads="1"/>
          </p:cNvSpPr>
          <p:nvPr/>
        </p:nvSpPr>
        <p:spPr bwMode="auto">
          <a:xfrm>
            <a:off x="2747963" y="3636969"/>
            <a:ext cx="5715000" cy="792163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rgbClr val="003366"/>
            </a:outerShdw>
          </a:effectLst>
        </p:spPr>
        <p:txBody>
          <a:bodyPr wrap="none" anchor="ctr"/>
          <a:lstStyle/>
          <a:p>
            <a:pPr latinLnBrk="1">
              <a:buFont typeface="Wingdings" panose="05000000000000000000" pitchFamily="2" charset="2"/>
              <a:buChar char="l"/>
            </a:pPr>
            <a:r>
              <a:rPr kumimoji="1" lang="ko-KR" altLang="en-US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kumimoji="1" lang="zh-CN" altLang="en-US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各类别费用金额及对比分析</a:t>
            </a:r>
            <a:endParaRPr kumimoji="1" lang="en-US" altLang="zh-CN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atinLnBrk="1"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各项目在各类费用中所占比例及分析</a:t>
            </a:r>
            <a:endParaRPr kumimoji="1" lang="en-US" altLang="ko-KR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Rectangle 21"/>
          <p:cNvSpPr>
            <a:spLocks noChangeArrowheads="1"/>
          </p:cNvSpPr>
          <p:nvPr/>
        </p:nvSpPr>
        <p:spPr bwMode="auto">
          <a:xfrm>
            <a:off x="2786050" y="5072074"/>
            <a:ext cx="1728788" cy="647700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rgbClr val="003366"/>
            </a:outerShdw>
          </a:effectLst>
        </p:spPr>
        <p:txBody>
          <a:bodyPr wrap="none" anchor="ctr"/>
          <a:lstStyle/>
          <a:p>
            <a:pPr latinLnBrk="1">
              <a:buFont typeface="Wingdings" panose="05000000000000000000" pitchFamily="2" charset="2"/>
              <a:buChar char="l"/>
            </a:pPr>
            <a:r>
              <a:rPr kumimoji="1" lang="ko-KR" altLang="en-US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kumimoji="1" lang="zh-CN" altLang="en-US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分析总结</a:t>
            </a:r>
            <a:endParaRPr kumimoji="1" lang="ko-KR" altLang="en-US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Rectangle 2"/>
          <p:cNvSpPr txBox="1">
            <a:spLocks noChangeArrowheads="1"/>
          </p:cNvSpPr>
          <p:nvPr/>
        </p:nvSpPr>
        <p:spPr>
          <a:xfrm>
            <a:off x="428596" y="78579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rPr>
              <a:t>目   录</a:t>
            </a:r>
            <a:endParaRPr kumimoji="0" lang="zh-CN" alt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bldLvl="0" animBg="1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1766888" y="1274763"/>
            <a:ext cx="5543550" cy="768350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latinLnBrk="1">
              <a:buFont typeface="Wingdings" panose="05000000000000000000" pitchFamily="2" charset="2"/>
              <a:buNone/>
            </a:pPr>
            <a:r>
              <a:rPr kumimoji="1" lang="zh-CN" altLang="en-US" sz="3200" dirty="0" smtClean="0">
                <a:solidFill>
                  <a:schemeClr val="bg1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各类别费用构成项目</a:t>
            </a:r>
            <a:endParaRPr kumimoji="1" lang="ko-KR" altLang="en-US" sz="3200" dirty="0">
              <a:solidFill>
                <a:schemeClr val="bg1"/>
              </a:solidFill>
              <a:latin typeface="华文彩云" panose="02010800040101010101" pitchFamily="2" charset="-122"/>
              <a:ea typeface="HY각헤드라인M" pitchFamily="18" charset="-127"/>
            </a:endParaRP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-25400" y="801688"/>
            <a:ext cx="91440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AutoShape 3"/>
          <p:cNvSpPr>
            <a:spLocks noChangeArrowheads="1"/>
          </p:cNvSpPr>
          <p:nvPr/>
        </p:nvSpPr>
        <p:spPr bwMode="gray">
          <a:xfrm>
            <a:off x="1123928" y="2409820"/>
            <a:ext cx="3833813" cy="3833813"/>
          </a:xfrm>
          <a:custGeom>
            <a:avLst/>
            <a:gdLst>
              <a:gd name="G0" fmla="+- 1914 0 0"/>
              <a:gd name="G1" fmla="+- 21600 0 1914"/>
              <a:gd name="G2" fmla="+- 21600 0 1914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914" y="10800"/>
                </a:moveTo>
                <a:cubicBezTo>
                  <a:pt x="1914" y="15708"/>
                  <a:pt x="5892" y="19686"/>
                  <a:pt x="10800" y="19686"/>
                </a:cubicBezTo>
                <a:cubicBezTo>
                  <a:pt x="15708" y="19686"/>
                  <a:pt x="19686" y="15708"/>
                  <a:pt x="19686" y="10800"/>
                </a:cubicBezTo>
                <a:cubicBezTo>
                  <a:pt x="19686" y="5892"/>
                  <a:pt x="15708" y="1914"/>
                  <a:pt x="10800" y="1914"/>
                </a:cubicBezTo>
                <a:cubicBezTo>
                  <a:pt x="5892" y="1914"/>
                  <a:pt x="1914" y="5892"/>
                  <a:pt x="1914" y="10800"/>
                </a:cubicBez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66667"/>
                  <a:invGamma/>
                  <a:alpha val="12000"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6667"/>
                  <a:invGamma/>
                  <a:alpha val="12000"/>
                </a:schemeClr>
              </a:gs>
            </a:gsLst>
            <a:lin ang="0" scaled="1"/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8" name="Oval 4"/>
          <p:cNvSpPr>
            <a:spLocks noChangeArrowheads="1"/>
          </p:cNvSpPr>
          <p:nvPr/>
        </p:nvSpPr>
        <p:spPr bwMode="gray">
          <a:xfrm>
            <a:off x="1428728" y="2714620"/>
            <a:ext cx="3200400" cy="32004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zh-CN" altLang="en-US"/>
          </a:p>
        </p:txBody>
      </p:sp>
      <p:sp>
        <p:nvSpPr>
          <p:cNvPr id="29" name="AutoShape 5"/>
          <p:cNvSpPr>
            <a:spLocks noChangeArrowheads="1"/>
          </p:cNvSpPr>
          <p:nvPr/>
        </p:nvSpPr>
        <p:spPr bwMode="gray">
          <a:xfrm>
            <a:off x="3714744" y="2428872"/>
            <a:ext cx="3781425" cy="50006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5882"/>
                  <a:invGamma/>
                </a:schemeClr>
              </a:gs>
            </a:gsLst>
            <a:lin ang="0" scaled="1"/>
          </a:gradFill>
          <a:ln w="38100" algn="ctr">
            <a:solidFill>
              <a:srgbClr val="808080"/>
            </a:solidFill>
            <a:rou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b="1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物业管理费</a:t>
            </a:r>
            <a:endParaRPr lang="en-US" altLang="zh-CN" b="1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gray">
          <a:xfrm>
            <a:off x="4044944" y="3090860"/>
            <a:ext cx="3781425" cy="4984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BFEAE"/>
              </a:gs>
              <a:gs pos="100000">
                <a:srgbClr val="CBFEAE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808080"/>
            </a:solidFill>
            <a:rou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b="1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水费</a:t>
            </a:r>
            <a:endParaRPr lang="en-US" altLang="zh-CN" b="1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gray">
          <a:xfrm>
            <a:off x="4311644" y="3751260"/>
            <a:ext cx="3779837" cy="5000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5882"/>
                  <a:invGamma/>
                </a:schemeClr>
              </a:gs>
            </a:gsLst>
            <a:lin ang="0" scaled="1"/>
          </a:gradFill>
          <a:ln w="38100" algn="ctr">
            <a:solidFill>
              <a:srgbClr val="808080"/>
            </a:solidFill>
            <a:rou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b="1" dirty="0" smtClean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电费</a:t>
            </a:r>
            <a:endParaRPr lang="en-US" altLang="zh-CN" b="1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gray">
          <a:xfrm>
            <a:off x="4044944" y="4411660"/>
            <a:ext cx="3781425" cy="5000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BFEAE"/>
              </a:gs>
              <a:gs pos="100000">
                <a:srgbClr val="CBFEAE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808080"/>
            </a:solidFill>
            <a:rou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b="1" dirty="0" smtClean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取暖费</a:t>
            </a:r>
            <a:endParaRPr lang="en-US" altLang="zh-CN" b="1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gray">
          <a:xfrm>
            <a:off x="3714744" y="5073647"/>
            <a:ext cx="3781425" cy="50006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5882"/>
                  <a:invGamma/>
                </a:schemeClr>
              </a:gs>
            </a:gsLst>
            <a:lin ang="0" scaled="1"/>
          </a:gradFill>
          <a:ln w="38100" algn="ctr">
            <a:solidFill>
              <a:srgbClr val="808080"/>
            </a:solidFill>
            <a:rou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b="1" dirty="0" smtClean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财产保护费</a:t>
            </a:r>
            <a:endParaRPr lang="en-US" altLang="zh-CN" b="1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4" name="Text Box 10"/>
          <p:cNvSpPr txBox="1">
            <a:spLocks noChangeArrowheads="1"/>
          </p:cNvSpPr>
          <p:nvPr/>
        </p:nvSpPr>
        <p:spPr bwMode="gray">
          <a:xfrm>
            <a:off x="2083706" y="3359538"/>
            <a:ext cx="1808480" cy="1568450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1</a:t>
            </a:r>
            <a:endParaRPr lang="en-US" altLang="zh-CN" sz="3200" dirty="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pPr algn="ctr" eaLnBrk="0" hangingPunct="0"/>
            <a:r>
              <a:rPr lang="en-US" altLang="zh-CN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xxxx</a:t>
            </a:r>
            <a:endParaRPr lang="en-US" altLang="zh-CN" sz="3200" dirty="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pPr algn="ctr" eaLnBrk="0" hangingPunct="0"/>
            <a:r>
              <a:rPr lang="zh-CN" alt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相关费用</a:t>
            </a:r>
            <a:endParaRPr lang="en-US" altLang="zh-CN" sz="3200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35" name="AutoShape 8"/>
          <p:cNvSpPr>
            <a:spLocks noChangeArrowheads="1"/>
          </p:cNvSpPr>
          <p:nvPr/>
        </p:nvSpPr>
        <p:spPr bwMode="gray">
          <a:xfrm>
            <a:off x="4024325" y="5715020"/>
            <a:ext cx="3781425" cy="5000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BFEAE"/>
              </a:gs>
              <a:gs pos="100000">
                <a:srgbClr val="CBFEAE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808080"/>
            </a:solidFill>
            <a:rou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b="1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装修</a:t>
            </a:r>
            <a:r>
              <a:rPr lang="zh-CN" altLang="en-US" b="1" dirty="0" smtClean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费</a:t>
            </a:r>
            <a:endParaRPr lang="en-US" altLang="zh-CN" b="1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4" name="组合 45"/>
          <p:cNvGrpSpPr/>
          <p:nvPr/>
        </p:nvGrpSpPr>
        <p:grpSpPr>
          <a:xfrm>
            <a:off x="-25400" y="324129"/>
            <a:ext cx="9144000" cy="477559"/>
            <a:chOff x="-25400" y="324129"/>
            <a:chExt cx="9144000" cy="477559"/>
          </a:xfrm>
        </p:grpSpPr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195263" y="324129"/>
              <a:ext cx="4180205" cy="4603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>
                <a:buFont typeface="Wingdings" panose="05000000000000000000" pitchFamily="2" charset="2"/>
                <a:buChar char="§"/>
              </a:pPr>
              <a:r>
                <a:rPr kumimoji="1" lang="ko-KR" altLang="en-US" sz="2400" b="1" dirty="0">
                  <a:solidFill>
                    <a:srgbClr val="FFCC00"/>
                  </a:solidFill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kumimoji="1" lang="en-US" altLang="zh-CN" sz="2400" b="1" dirty="0" smtClean="0">
                  <a:solidFill>
                    <a:srgbClr val="FFCC00"/>
                  </a:solidFill>
                  <a:latin typeface="华文彩云" panose="02010800040101010101" pitchFamily="2" charset="-122"/>
                  <a:ea typeface="华文彩云" panose="02010800040101010101" pitchFamily="2" charset="-122"/>
                </a:rPr>
                <a:t>2020</a:t>
              </a:r>
              <a:r>
                <a:rPr kumimoji="1" lang="zh-CN" altLang="en-US" sz="2400" b="1" dirty="0" smtClean="0">
                  <a:solidFill>
                    <a:srgbClr val="FFCC00"/>
                  </a:solidFill>
                  <a:latin typeface="华文彩云" panose="02010800040101010101" pitchFamily="2" charset="-122"/>
                  <a:ea typeface="华文彩云" panose="02010800040101010101" pitchFamily="2" charset="-122"/>
                </a:rPr>
                <a:t>年度行政费用分析报告</a:t>
              </a:r>
              <a:endParaRPr kumimoji="1" lang="ko-KR" altLang="en-US" sz="2400" b="1" dirty="0">
                <a:solidFill>
                  <a:srgbClr val="FFCC00"/>
                </a:solidFill>
                <a:latin typeface="华文彩云" panose="02010800040101010101" pitchFamily="2" charset="-122"/>
                <a:ea typeface="HY견고딕" pitchFamily="18" charset="-127"/>
              </a:endParaRPr>
            </a:p>
          </p:txBody>
        </p:sp>
        <p:sp>
          <p:nvSpPr>
            <p:cNvPr id="16" name="Line 9"/>
            <p:cNvSpPr>
              <a:spLocks noChangeShapeType="1"/>
            </p:cNvSpPr>
            <p:nvPr/>
          </p:nvSpPr>
          <p:spPr bwMode="auto">
            <a:xfrm>
              <a:off x="-25400" y="801688"/>
              <a:ext cx="9144000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wheel spokes="2"/>
    <p:sndAc>
      <p:stSnd>
        <p:snd r:embed="rId1" name="drumroll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1766888" y="1274763"/>
            <a:ext cx="5543550" cy="768350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latinLnBrk="1">
              <a:buFont typeface="Wingdings" panose="05000000000000000000" pitchFamily="2" charset="2"/>
              <a:buNone/>
            </a:pPr>
            <a:r>
              <a:rPr kumimoji="1" lang="zh-CN" altLang="en-US" sz="3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各类别费用构成项目</a:t>
            </a:r>
            <a:endParaRPr kumimoji="1" lang="zh-CN" altLang="en-US" sz="32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-25400" y="801688"/>
            <a:ext cx="91440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AutoShape 3"/>
          <p:cNvSpPr>
            <a:spLocks noChangeArrowheads="1"/>
          </p:cNvSpPr>
          <p:nvPr/>
        </p:nvSpPr>
        <p:spPr bwMode="gray">
          <a:xfrm>
            <a:off x="1123928" y="2409820"/>
            <a:ext cx="3833813" cy="3833813"/>
          </a:xfrm>
          <a:custGeom>
            <a:avLst/>
            <a:gdLst>
              <a:gd name="G0" fmla="+- 1914 0 0"/>
              <a:gd name="G1" fmla="+- 21600 0 1914"/>
              <a:gd name="G2" fmla="+- 21600 0 1914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914" y="10800"/>
                </a:moveTo>
                <a:cubicBezTo>
                  <a:pt x="1914" y="15708"/>
                  <a:pt x="5892" y="19686"/>
                  <a:pt x="10800" y="19686"/>
                </a:cubicBezTo>
                <a:cubicBezTo>
                  <a:pt x="15708" y="19686"/>
                  <a:pt x="19686" y="15708"/>
                  <a:pt x="19686" y="10800"/>
                </a:cubicBezTo>
                <a:cubicBezTo>
                  <a:pt x="19686" y="5892"/>
                  <a:pt x="15708" y="1914"/>
                  <a:pt x="10800" y="1914"/>
                </a:cubicBezTo>
                <a:cubicBezTo>
                  <a:pt x="5892" y="1914"/>
                  <a:pt x="1914" y="5892"/>
                  <a:pt x="1914" y="10800"/>
                </a:cubicBez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66667"/>
                  <a:invGamma/>
                  <a:alpha val="12000"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6667"/>
                  <a:invGamma/>
                  <a:alpha val="12000"/>
                </a:schemeClr>
              </a:gs>
            </a:gsLst>
            <a:lin ang="0" scaled="1"/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Oval 4"/>
          <p:cNvSpPr>
            <a:spLocks noChangeArrowheads="1"/>
          </p:cNvSpPr>
          <p:nvPr/>
        </p:nvSpPr>
        <p:spPr bwMode="gray">
          <a:xfrm>
            <a:off x="1428728" y="2714620"/>
            <a:ext cx="3200400" cy="32004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AutoShape 5"/>
          <p:cNvSpPr>
            <a:spLocks noChangeArrowheads="1"/>
          </p:cNvSpPr>
          <p:nvPr/>
        </p:nvSpPr>
        <p:spPr bwMode="gray">
          <a:xfrm>
            <a:off x="3833791" y="2740020"/>
            <a:ext cx="3781425" cy="50006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5882"/>
                  <a:invGamma/>
                </a:schemeClr>
              </a:gs>
            </a:gsLst>
            <a:lin ang="0" scaled="1"/>
          </a:gradFill>
          <a:ln w="38100" algn="ctr">
            <a:solidFill>
              <a:srgbClr val="808080"/>
            </a:solidFill>
            <a:rou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办公室租赁费</a:t>
            </a:r>
            <a:endParaRPr lang="zh-CN" altLang="en-US" b="1" dirty="0" smtClea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gray">
          <a:xfrm>
            <a:off x="4430691" y="4062408"/>
            <a:ext cx="3779837" cy="5000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5882"/>
                  <a:invGamma/>
                </a:schemeClr>
              </a:gs>
            </a:gsLst>
            <a:lin ang="0" scaled="1"/>
          </a:gradFill>
          <a:ln w="38100" algn="ctr">
            <a:solidFill>
              <a:srgbClr val="808080"/>
            </a:solidFill>
            <a:rou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房屋租赁费</a:t>
            </a:r>
            <a:endParaRPr lang="zh-CN" altLang="en-US" b="1" dirty="0" smtClea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gray">
          <a:xfrm>
            <a:off x="3833791" y="5384795"/>
            <a:ext cx="3781425" cy="50006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5882"/>
                  <a:invGamma/>
                </a:schemeClr>
              </a:gs>
            </a:gsLst>
            <a:lin ang="0" scaled="1"/>
          </a:gradFill>
          <a:ln w="38100" algn="ctr">
            <a:solidFill>
              <a:srgbClr val="808080"/>
            </a:solidFill>
            <a:rou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其他租赁费</a:t>
            </a:r>
            <a:endParaRPr lang="zh-CN" altLang="en-US" b="1" dirty="0" smtClea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Text Box 10"/>
          <p:cNvSpPr txBox="1">
            <a:spLocks noChangeArrowheads="1"/>
          </p:cNvSpPr>
          <p:nvPr/>
        </p:nvSpPr>
        <p:spPr bwMode="gray">
          <a:xfrm>
            <a:off x="2143108" y="3566228"/>
            <a:ext cx="1832553" cy="1077218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en-US" altLang="zh-CN" sz="3200" dirty="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0" hangingPunct="0"/>
            <a:r>
              <a:rPr lang="zh-CN" alt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租赁</a:t>
            </a:r>
            <a:r>
              <a:rPr lang="zh-CN" altLang="en-US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费用</a:t>
            </a:r>
            <a:endParaRPr lang="en-US" altLang="zh-CN" sz="3200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" name="组合 45"/>
          <p:cNvGrpSpPr/>
          <p:nvPr/>
        </p:nvGrpSpPr>
        <p:grpSpPr>
          <a:xfrm>
            <a:off x="-25400" y="324129"/>
            <a:ext cx="9144000" cy="477559"/>
            <a:chOff x="-25400" y="324129"/>
            <a:chExt cx="9144000" cy="477559"/>
          </a:xfrm>
        </p:grpSpPr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195263" y="324129"/>
              <a:ext cx="4213225" cy="4603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>
                <a:buFont typeface="Wingdings" panose="05000000000000000000" pitchFamily="2" charset="2"/>
                <a:buChar char="§"/>
              </a:pPr>
              <a:r>
                <a:rPr kumimoji="1" lang="ko-KR" altLang="en-US" sz="2400" b="1" dirty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kumimoji="1" lang="en-US" altLang="zh-CN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kumimoji="1" lang="zh-CN" altLang="en-US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年度行政费用分析报告</a:t>
              </a:r>
              <a:endParaRPr kumimoji="1" lang="ko-KR" altLang="en-US" sz="2400" b="1" dirty="0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Line 9"/>
            <p:cNvSpPr>
              <a:spLocks noChangeShapeType="1"/>
            </p:cNvSpPr>
            <p:nvPr/>
          </p:nvSpPr>
          <p:spPr bwMode="auto">
            <a:xfrm>
              <a:off x="-25400" y="801688"/>
              <a:ext cx="9144000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wheel spokes="2"/>
    <p:sndAc>
      <p:stSnd>
        <p:snd r:embed="rId1" name="drumroll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1766888" y="1274763"/>
            <a:ext cx="5543550" cy="768350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latinLnBrk="1">
              <a:buFont typeface="Wingdings" panose="05000000000000000000" pitchFamily="2" charset="2"/>
              <a:buNone/>
            </a:pPr>
            <a:r>
              <a:rPr kumimoji="1" lang="zh-CN" altLang="en-US" sz="3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各类别费用构成项目</a:t>
            </a:r>
            <a:endParaRPr kumimoji="1" lang="zh-CN" altLang="en-US" sz="32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-25400" y="801688"/>
            <a:ext cx="91440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AutoShape 3"/>
          <p:cNvSpPr>
            <a:spLocks noChangeArrowheads="1"/>
          </p:cNvSpPr>
          <p:nvPr/>
        </p:nvSpPr>
        <p:spPr bwMode="gray">
          <a:xfrm>
            <a:off x="1123928" y="2409820"/>
            <a:ext cx="3833813" cy="3833813"/>
          </a:xfrm>
          <a:custGeom>
            <a:avLst/>
            <a:gdLst>
              <a:gd name="G0" fmla="+- 1914 0 0"/>
              <a:gd name="G1" fmla="+- 21600 0 1914"/>
              <a:gd name="G2" fmla="+- 21600 0 1914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914" y="10800"/>
                </a:moveTo>
                <a:cubicBezTo>
                  <a:pt x="1914" y="15708"/>
                  <a:pt x="5892" y="19686"/>
                  <a:pt x="10800" y="19686"/>
                </a:cubicBezTo>
                <a:cubicBezTo>
                  <a:pt x="15708" y="19686"/>
                  <a:pt x="19686" y="15708"/>
                  <a:pt x="19686" y="10800"/>
                </a:cubicBezTo>
                <a:cubicBezTo>
                  <a:pt x="19686" y="5892"/>
                  <a:pt x="15708" y="1914"/>
                  <a:pt x="10800" y="1914"/>
                </a:cubicBezTo>
                <a:cubicBezTo>
                  <a:pt x="5892" y="1914"/>
                  <a:pt x="1914" y="5892"/>
                  <a:pt x="1914" y="10800"/>
                </a:cubicBez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66667"/>
                  <a:invGamma/>
                  <a:alpha val="12000"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6667"/>
                  <a:invGamma/>
                  <a:alpha val="12000"/>
                </a:schemeClr>
              </a:gs>
            </a:gsLst>
            <a:lin ang="0" scaled="1"/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Oval 4"/>
          <p:cNvSpPr>
            <a:spLocks noChangeArrowheads="1"/>
          </p:cNvSpPr>
          <p:nvPr/>
        </p:nvSpPr>
        <p:spPr bwMode="gray">
          <a:xfrm>
            <a:off x="1428728" y="2714620"/>
            <a:ext cx="3200400" cy="3200400"/>
          </a:xfrm>
          <a:prstGeom prst="ellipse">
            <a:avLst/>
          </a:prstGeom>
          <a:solidFill>
            <a:srgbClr val="D16309"/>
          </a:solidFill>
          <a:ln w="28575" algn="ctr">
            <a:solidFill>
              <a:srgbClr val="FF9900"/>
            </a:solidFill>
            <a:round/>
          </a:ln>
          <a:effectLst/>
        </p:spPr>
        <p:txBody>
          <a:bodyPr wrap="none" anchor="ctr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AutoShape 5"/>
          <p:cNvSpPr>
            <a:spLocks noChangeArrowheads="1"/>
          </p:cNvSpPr>
          <p:nvPr/>
        </p:nvSpPr>
        <p:spPr bwMode="gray">
          <a:xfrm>
            <a:off x="3833791" y="2740020"/>
            <a:ext cx="3781425" cy="50006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5882"/>
                  <a:invGamma/>
                </a:schemeClr>
              </a:gs>
            </a:gsLst>
            <a:lin ang="0" scaled="1"/>
          </a:gradFill>
          <a:ln w="38100" algn="ctr">
            <a:solidFill>
              <a:srgbClr val="808080"/>
            </a:solidFill>
            <a:rou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汽油费</a:t>
            </a:r>
            <a:endParaRPr lang="zh-CN" altLang="en-US" b="1" dirty="0" smtClea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gray">
          <a:xfrm>
            <a:off x="4163991" y="3402008"/>
            <a:ext cx="3781425" cy="4984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BFEAE"/>
              </a:gs>
              <a:gs pos="100000">
                <a:srgbClr val="CBFEAE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808080"/>
            </a:solidFill>
            <a:rou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停车及过路费</a:t>
            </a:r>
            <a:endParaRPr lang="zh-CN" altLang="en-US" b="1" dirty="0" smtClea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gray">
          <a:xfrm>
            <a:off x="4430691" y="4062408"/>
            <a:ext cx="3779837" cy="5000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5882"/>
                  <a:invGamma/>
                </a:schemeClr>
              </a:gs>
            </a:gsLst>
            <a:lin ang="0" scaled="1"/>
          </a:gradFill>
          <a:ln w="38100" algn="ctr">
            <a:solidFill>
              <a:srgbClr val="808080"/>
            </a:solidFill>
            <a:rou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车辆保险费</a:t>
            </a:r>
            <a:endParaRPr lang="zh-CN" altLang="en-US" b="1" dirty="0" smtClea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gray">
          <a:xfrm>
            <a:off x="4163991" y="4722808"/>
            <a:ext cx="3781425" cy="5000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BFEAE"/>
              </a:gs>
              <a:gs pos="100000">
                <a:srgbClr val="CBFEAE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808080"/>
            </a:solidFill>
            <a:rou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车辆维护费</a:t>
            </a:r>
            <a:endParaRPr lang="zh-CN" altLang="en-US" b="1" dirty="0" smtClea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gray">
          <a:xfrm>
            <a:off x="3833791" y="5384795"/>
            <a:ext cx="3781425" cy="50006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5882"/>
                  <a:invGamma/>
                </a:schemeClr>
              </a:gs>
            </a:gsLst>
            <a:lin ang="0" scaled="1"/>
          </a:gradFill>
          <a:ln w="38100" algn="ctr">
            <a:solidFill>
              <a:srgbClr val="808080"/>
            </a:solidFill>
            <a:rou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养路费</a:t>
            </a:r>
            <a:endParaRPr lang="zh-CN" altLang="en-US" b="1" dirty="0" smtClea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Text Box 10"/>
          <p:cNvSpPr txBox="1">
            <a:spLocks noChangeArrowheads="1"/>
          </p:cNvSpPr>
          <p:nvPr/>
        </p:nvSpPr>
        <p:spPr bwMode="gray">
          <a:xfrm>
            <a:off x="2071670" y="3359538"/>
            <a:ext cx="1832553" cy="1569660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en-US" altLang="zh-CN" sz="3200" dirty="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0" hangingPunct="0"/>
            <a:r>
              <a:rPr lang="zh-CN" altLang="en-US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车辆</a:t>
            </a:r>
            <a:endParaRPr lang="en-US" altLang="zh-CN" sz="3200" dirty="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0" hangingPunct="0"/>
            <a:r>
              <a:rPr lang="zh-CN" altLang="en-US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相关</a:t>
            </a:r>
            <a:r>
              <a:rPr lang="zh-CN" alt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费用</a:t>
            </a:r>
            <a:endParaRPr lang="en-US" altLang="zh-CN" sz="3200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3" name="组合 45"/>
          <p:cNvGrpSpPr/>
          <p:nvPr/>
        </p:nvGrpSpPr>
        <p:grpSpPr>
          <a:xfrm>
            <a:off x="-25400" y="324129"/>
            <a:ext cx="9144000" cy="477559"/>
            <a:chOff x="-25400" y="324129"/>
            <a:chExt cx="9144000" cy="477559"/>
          </a:xfrm>
        </p:grpSpPr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195263" y="324129"/>
              <a:ext cx="4213225" cy="4603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>
                <a:buFont typeface="Wingdings" panose="05000000000000000000" pitchFamily="2" charset="2"/>
                <a:buChar char="§"/>
              </a:pPr>
              <a:r>
                <a:rPr kumimoji="1" lang="ko-KR" altLang="en-US" sz="2400" b="1" dirty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kumimoji="1" lang="en-US" altLang="zh-CN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kumimoji="1" lang="zh-CN" altLang="en-US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年度行政费用分析报告</a:t>
              </a:r>
              <a:endParaRPr kumimoji="1" lang="ko-KR" altLang="en-US" sz="2400" b="1" dirty="0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>
              <a:off x="-25400" y="801688"/>
              <a:ext cx="9144000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wheel spokes="2"/>
    <p:sndAc>
      <p:stSnd>
        <p:snd r:embed="rId1" name="drumroll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1766888" y="1274763"/>
            <a:ext cx="5543550" cy="768350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latinLnBrk="1">
              <a:buFont typeface="Wingdings" panose="05000000000000000000" pitchFamily="2" charset="2"/>
              <a:buNone/>
            </a:pPr>
            <a:r>
              <a:rPr kumimoji="1" lang="zh-CN" altLang="en-US" sz="3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各类别费用构成项目</a:t>
            </a:r>
            <a:endParaRPr kumimoji="1" lang="zh-CN" altLang="en-US" sz="32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-25400" y="801688"/>
            <a:ext cx="91440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AutoShape 3"/>
          <p:cNvSpPr>
            <a:spLocks noChangeArrowheads="1"/>
          </p:cNvSpPr>
          <p:nvPr/>
        </p:nvSpPr>
        <p:spPr bwMode="gray">
          <a:xfrm>
            <a:off x="1123928" y="2409820"/>
            <a:ext cx="3833813" cy="3833813"/>
          </a:xfrm>
          <a:custGeom>
            <a:avLst/>
            <a:gdLst>
              <a:gd name="G0" fmla="+- 1914 0 0"/>
              <a:gd name="G1" fmla="+- 21600 0 1914"/>
              <a:gd name="G2" fmla="+- 21600 0 1914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914" y="10800"/>
                </a:moveTo>
                <a:cubicBezTo>
                  <a:pt x="1914" y="15708"/>
                  <a:pt x="5892" y="19686"/>
                  <a:pt x="10800" y="19686"/>
                </a:cubicBezTo>
                <a:cubicBezTo>
                  <a:pt x="15708" y="19686"/>
                  <a:pt x="19686" y="15708"/>
                  <a:pt x="19686" y="10800"/>
                </a:cubicBezTo>
                <a:cubicBezTo>
                  <a:pt x="19686" y="5892"/>
                  <a:pt x="15708" y="1914"/>
                  <a:pt x="10800" y="1914"/>
                </a:cubicBezTo>
                <a:cubicBezTo>
                  <a:pt x="5892" y="1914"/>
                  <a:pt x="1914" y="5892"/>
                  <a:pt x="1914" y="10800"/>
                </a:cubicBez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66667"/>
                  <a:invGamma/>
                  <a:alpha val="12000"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6667"/>
                  <a:invGamma/>
                  <a:alpha val="12000"/>
                </a:schemeClr>
              </a:gs>
            </a:gsLst>
            <a:lin ang="0" scaled="1"/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Oval 4"/>
          <p:cNvSpPr>
            <a:spLocks noChangeArrowheads="1"/>
          </p:cNvSpPr>
          <p:nvPr/>
        </p:nvSpPr>
        <p:spPr bwMode="gray">
          <a:xfrm>
            <a:off x="1428728" y="2714620"/>
            <a:ext cx="3200400" cy="3200400"/>
          </a:xfrm>
          <a:prstGeom prst="ellipse">
            <a:avLst/>
          </a:prstGeom>
          <a:solidFill>
            <a:srgbClr val="7030A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AutoShape 5"/>
          <p:cNvSpPr>
            <a:spLocks noChangeArrowheads="1"/>
          </p:cNvSpPr>
          <p:nvPr/>
        </p:nvSpPr>
        <p:spPr bwMode="gray">
          <a:xfrm>
            <a:off x="3833791" y="2740020"/>
            <a:ext cx="3781425" cy="50006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5882"/>
                  <a:invGamma/>
                </a:schemeClr>
              </a:gs>
            </a:gsLst>
            <a:lin ang="0" scaled="1"/>
          </a:gradFill>
          <a:ln w="38100" algn="ctr">
            <a:solidFill>
              <a:srgbClr val="808080"/>
            </a:solidFill>
            <a:rou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汽油费</a:t>
            </a:r>
            <a:endParaRPr lang="zh-CN" altLang="en-US" b="1" dirty="0" smtClea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gray">
          <a:xfrm>
            <a:off x="4163991" y="3402008"/>
            <a:ext cx="3781425" cy="4984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BFEAE"/>
              </a:gs>
              <a:gs pos="100000">
                <a:srgbClr val="CBFEAE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808080"/>
            </a:solidFill>
            <a:rou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停车及过路费</a:t>
            </a:r>
            <a:endParaRPr lang="zh-CN" altLang="en-US" b="1" dirty="0" smtClea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gray">
          <a:xfrm>
            <a:off x="4430691" y="4062408"/>
            <a:ext cx="3779837" cy="5000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5882"/>
                  <a:invGamma/>
                </a:schemeClr>
              </a:gs>
            </a:gsLst>
            <a:lin ang="0" scaled="1"/>
          </a:gradFill>
          <a:ln w="38100" algn="ctr">
            <a:solidFill>
              <a:srgbClr val="808080"/>
            </a:solidFill>
            <a:rou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车辆保险费</a:t>
            </a:r>
            <a:endParaRPr lang="zh-CN" altLang="en-US" b="1" dirty="0" smtClea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gray">
          <a:xfrm>
            <a:off x="4163991" y="4722808"/>
            <a:ext cx="3781425" cy="5000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BFEAE"/>
              </a:gs>
              <a:gs pos="100000">
                <a:srgbClr val="CBFEAE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808080"/>
            </a:solidFill>
            <a:rou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车辆维护费</a:t>
            </a:r>
            <a:endParaRPr lang="zh-CN" altLang="en-US" b="1" dirty="0" smtClea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gray">
          <a:xfrm>
            <a:off x="3833791" y="5384795"/>
            <a:ext cx="3781425" cy="50006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5882"/>
                  <a:invGamma/>
                </a:schemeClr>
              </a:gs>
            </a:gsLst>
            <a:lin ang="0" scaled="1"/>
          </a:gradFill>
          <a:ln w="38100" algn="ctr">
            <a:solidFill>
              <a:srgbClr val="808080"/>
            </a:solidFill>
            <a:rou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其他费用</a:t>
            </a:r>
            <a:endParaRPr lang="zh-CN" altLang="en-US" b="1" dirty="0" smtClea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Text Box 10"/>
          <p:cNvSpPr txBox="1">
            <a:spLocks noChangeArrowheads="1"/>
          </p:cNvSpPr>
          <p:nvPr/>
        </p:nvSpPr>
        <p:spPr bwMode="gray">
          <a:xfrm>
            <a:off x="2071670" y="3359538"/>
            <a:ext cx="1832553" cy="1569660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en-US" altLang="zh-CN" sz="3200" dirty="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0" hangingPunct="0"/>
            <a:r>
              <a:rPr lang="zh-CN" altLang="en-US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日常行政</a:t>
            </a:r>
            <a:endParaRPr lang="en-US" altLang="zh-CN" sz="3200" dirty="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0" hangingPunct="0"/>
            <a:r>
              <a:rPr lang="zh-CN" alt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办公</a:t>
            </a:r>
            <a:r>
              <a:rPr lang="zh-CN" altLang="en-US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费用</a:t>
            </a:r>
            <a:endParaRPr lang="en-US" altLang="zh-CN" sz="3200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3" name="组合 45"/>
          <p:cNvGrpSpPr/>
          <p:nvPr/>
        </p:nvGrpSpPr>
        <p:grpSpPr>
          <a:xfrm>
            <a:off x="-25400" y="324129"/>
            <a:ext cx="9144000" cy="477559"/>
            <a:chOff x="-25400" y="324129"/>
            <a:chExt cx="9144000" cy="477559"/>
          </a:xfrm>
        </p:grpSpPr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195263" y="324129"/>
              <a:ext cx="4213225" cy="4603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>
                <a:buFont typeface="Wingdings" panose="05000000000000000000" pitchFamily="2" charset="2"/>
                <a:buChar char="§"/>
              </a:pPr>
              <a:r>
                <a:rPr kumimoji="1" lang="ko-KR" altLang="en-US" sz="2400" b="1" dirty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kumimoji="1" lang="en-US" altLang="zh-CN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kumimoji="1" lang="zh-CN" altLang="en-US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年度行政费用分析报告</a:t>
              </a:r>
              <a:endParaRPr kumimoji="1" lang="ko-KR" altLang="en-US" sz="2400" b="1" dirty="0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>
              <a:off x="-25400" y="801688"/>
              <a:ext cx="9144000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wheel spokes="2"/>
    <p:sndAc>
      <p:stSnd>
        <p:snd r:embed="rId1" name="drumroll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1766888" y="1274763"/>
            <a:ext cx="5543550" cy="768350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latinLnBrk="1">
              <a:buFont typeface="Wingdings" panose="05000000000000000000" pitchFamily="2" charset="2"/>
              <a:buNone/>
            </a:pPr>
            <a:r>
              <a:rPr kumimoji="1" lang="zh-CN" altLang="en-US" sz="3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各类别费用构成项目</a:t>
            </a:r>
            <a:endParaRPr kumimoji="1" lang="zh-CN" altLang="en-US" sz="32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-25400" y="801688"/>
            <a:ext cx="91440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AutoShape 3"/>
          <p:cNvSpPr>
            <a:spLocks noChangeArrowheads="1"/>
          </p:cNvSpPr>
          <p:nvPr/>
        </p:nvSpPr>
        <p:spPr bwMode="gray">
          <a:xfrm>
            <a:off x="1123928" y="2409820"/>
            <a:ext cx="3833813" cy="3833813"/>
          </a:xfrm>
          <a:custGeom>
            <a:avLst/>
            <a:gdLst>
              <a:gd name="G0" fmla="+- 1914 0 0"/>
              <a:gd name="G1" fmla="+- 21600 0 1914"/>
              <a:gd name="G2" fmla="+- 21600 0 1914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914" y="10800"/>
                </a:moveTo>
                <a:cubicBezTo>
                  <a:pt x="1914" y="15708"/>
                  <a:pt x="5892" y="19686"/>
                  <a:pt x="10800" y="19686"/>
                </a:cubicBezTo>
                <a:cubicBezTo>
                  <a:pt x="15708" y="19686"/>
                  <a:pt x="19686" y="15708"/>
                  <a:pt x="19686" y="10800"/>
                </a:cubicBezTo>
                <a:cubicBezTo>
                  <a:pt x="19686" y="5892"/>
                  <a:pt x="15708" y="1914"/>
                  <a:pt x="10800" y="1914"/>
                </a:cubicBezTo>
                <a:cubicBezTo>
                  <a:pt x="5892" y="1914"/>
                  <a:pt x="1914" y="5892"/>
                  <a:pt x="1914" y="10800"/>
                </a:cubicBez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66667"/>
                  <a:invGamma/>
                  <a:alpha val="12000"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66667"/>
                  <a:invGamma/>
                  <a:alpha val="12000"/>
                </a:schemeClr>
              </a:gs>
            </a:gsLst>
            <a:lin ang="0" scaled="1"/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Oval 4"/>
          <p:cNvSpPr>
            <a:spLocks noChangeArrowheads="1"/>
          </p:cNvSpPr>
          <p:nvPr/>
        </p:nvSpPr>
        <p:spPr bwMode="gray">
          <a:xfrm>
            <a:off x="1428728" y="2714620"/>
            <a:ext cx="3200400" cy="3200400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AutoShape 5"/>
          <p:cNvSpPr>
            <a:spLocks noChangeArrowheads="1"/>
          </p:cNvSpPr>
          <p:nvPr/>
        </p:nvSpPr>
        <p:spPr bwMode="gray">
          <a:xfrm>
            <a:off x="4433913" y="3089290"/>
            <a:ext cx="3781425" cy="50006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5882"/>
                  <a:invGamma/>
                </a:schemeClr>
              </a:gs>
            </a:gsLst>
            <a:lin ang="0" scaled="1"/>
          </a:gradFill>
          <a:ln w="38100" algn="ctr">
            <a:solidFill>
              <a:srgbClr val="808080"/>
            </a:solidFill>
            <a:rou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差旅费</a:t>
            </a:r>
            <a:endParaRPr lang="zh-CN" altLang="en-US" b="1" dirty="0" smtClea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gray">
          <a:xfrm>
            <a:off x="4163991" y="3751278"/>
            <a:ext cx="3781425" cy="4984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BFEAE"/>
              </a:gs>
              <a:gs pos="100000">
                <a:srgbClr val="CBFEAE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808080"/>
            </a:solidFill>
            <a:rou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业务招待</a:t>
            </a:r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费</a:t>
            </a:r>
            <a:endParaRPr lang="en-US" altLang="zh-CN" b="1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gray">
          <a:xfrm>
            <a:off x="4430691" y="4411678"/>
            <a:ext cx="3779837" cy="5000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5882"/>
                  <a:invGamma/>
                </a:schemeClr>
              </a:gs>
            </a:gsLst>
            <a:lin ang="0" scaled="1"/>
          </a:gradFill>
          <a:ln w="38100" algn="ctr">
            <a:solidFill>
              <a:srgbClr val="808080"/>
            </a:solidFill>
            <a:rou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办公交通费</a:t>
            </a:r>
            <a:endParaRPr lang="zh-CN" altLang="en-US" b="1" dirty="0" smtClea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gray">
          <a:xfrm>
            <a:off x="4163991" y="5072078"/>
            <a:ext cx="3781425" cy="5000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BFEAE"/>
              </a:gs>
              <a:gs pos="100000">
                <a:srgbClr val="CBFEAE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808080"/>
            </a:solidFill>
            <a:round/>
          </a:ln>
          <a:effectLst/>
        </p:spPr>
        <p:txBody>
          <a:bodyPr wrap="none" anchor="ctr"/>
          <a:lstStyle/>
          <a:p>
            <a:pPr algn="ctr" eaLnBrk="0" hangingPunct="0"/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其他费用，如印刷费、制作费</a:t>
            </a:r>
            <a:endParaRPr lang="zh-CN" altLang="en-US" b="1" dirty="0" smtClea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Text Box 10"/>
          <p:cNvSpPr txBox="1">
            <a:spLocks noChangeArrowheads="1"/>
          </p:cNvSpPr>
          <p:nvPr/>
        </p:nvSpPr>
        <p:spPr bwMode="gray">
          <a:xfrm>
            <a:off x="2096505" y="3571876"/>
            <a:ext cx="1832553" cy="1077218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lang="en-US" altLang="zh-CN" sz="3200" dirty="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0" hangingPunct="0"/>
            <a:r>
              <a:rPr lang="zh-CN" altLang="en-US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其他费用</a:t>
            </a:r>
            <a:endParaRPr lang="en-US" altLang="zh-CN" sz="3200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" name="组合 45"/>
          <p:cNvGrpSpPr/>
          <p:nvPr/>
        </p:nvGrpSpPr>
        <p:grpSpPr>
          <a:xfrm>
            <a:off x="-25400" y="324129"/>
            <a:ext cx="9144000" cy="477559"/>
            <a:chOff x="-25400" y="324129"/>
            <a:chExt cx="9144000" cy="477559"/>
          </a:xfrm>
        </p:grpSpPr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195263" y="324129"/>
              <a:ext cx="4213225" cy="4603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>
                <a:buFont typeface="Wingdings" panose="05000000000000000000" pitchFamily="2" charset="2"/>
                <a:buChar char="§"/>
              </a:pPr>
              <a:r>
                <a:rPr kumimoji="1" lang="ko-KR" altLang="en-US" sz="2400" b="1" dirty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kumimoji="1" lang="en-US" altLang="zh-CN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kumimoji="1" lang="zh-CN" altLang="en-US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年度行政费用分析报告</a:t>
              </a:r>
              <a:endParaRPr kumimoji="1" lang="ko-KR" altLang="en-US" sz="2400" b="1" dirty="0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Line 9"/>
            <p:cNvSpPr>
              <a:spLocks noChangeShapeType="1"/>
            </p:cNvSpPr>
            <p:nvPr/>
          </p:nvSpPr>
          <p:spPr bwMode="auto">
            <a:xfrm>
              <a:off x="-25400" y="801688"/>
              <a:ext cx="9144000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wheel spokes="2"/>
    <p:sndAc>
      <p:stSnd>
        <p:snd r:embed="rId1" name="drumroll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5"/>
          <p:cNvGrpSpPr/>
          <p:nvPr/>
        </p:nvGrpSpPr>
        <p:grpSpPr>
          <a:xfrm>
            <a:off x="-25400" y="324129"/>
            <a:ext cx="9144000" cy="477559"/>
            <a:chOff x="-25400" y="324129"/>
            <a:chExt cx="9144000" cy="477559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95263" y="324129"/>
              <a:ext cx="4213225" cy="4603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>
                <a:buFont typeface="Wingdings" panose="05000000000000000000" pitchFamily="2" charset="2"/>
                <a:buChar char="§"/>
              </a:pPr>
              <a:r>
                <a:rPr kumimoji="1" lang="ko-KR" altLang="en-US" sz="2400" b="1" dirty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kumimoji="1" lang="en-US" altLang="zh-CN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kumimoji="1" lang="zh-CN" altLang="en-US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年度行政费用分析报告</a:t>
              </a:r>
              <a:endParaRPr kumimoji="1" lang="ko-KR" altLang="en-US" sz="2400" b="1" dirty="0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-25400" y="801688"/>
              <a:ext cx="9144000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428596" y="3143248"/>
            <a:ext cx="8305800" cy="164307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ko-KR" sz="4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grpSp>
        <p:nvGrpSpPr>
          <p:cNvPr id="3" name="Group 2"/>
          <p:cNvGrpSpPr/>
          <p:nvPr/>
        </p:nvGrpSpPr>
        <p:grpSpPr bwMode="auto">
          <a:xfrm>
            <a:off x="376238" y="1882775"/>
            <a:ext cx="461962" cy="4195763"/>
            <a:chOff x="245" y="1077"/>
            <a:chExt cx="291" cy="2643"/>
          </a:xfrm>
        </p:grpSpPr>
        <p:sp>
          <p:nvSpPr>
            <p:cNvPr id="17" name="Rectangle 3"/>
            <p:cNvSpPr>
              <a:spLocks noChangeArrowheads="1"/>
            </p:cNvSpPr>
            <p:nvPr/>
          </p:nvSpPr>
          <p:spPr bwMode="auto">
            <a:xfrm>
              <a:off x="270" y="1077"/>
              <a:ext cx="260" cy="814"/>
            </a:xfrm>
            <a:prstGeom prst="rect">
              <a:avLst/>
            </a:prstGeom>
            <a:gradFill rotWithShape="1">
              <a:gsLst>
                <a:gs pos="0">
                  <a:srgbClr val="33CCFF"/>
                </a:gs>
                <a:gs pos="100000">
                  <a:srgbClr val="33CC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19050">
              <a:noFill/>
              <a:miter lim="800000"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73" y="1991"/>
              <a:ext cx="259" cy="814"/>
            </a:xfrm>
            <a:prstGeom prst="rect">
              <a:avLst/>
            </a:prstGeom>
            <a:gradFill rotWithShape="1">
              <a:gsLst>
                <a:gs pos="0">
                  <a:srgbClr val="33CCFF"/>
                </a:gs>
                <a:gs pos="100000">
                  <a:srgbClr val="33CC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19050">
              <a:noFill/>
              <a:miter lim="800000"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266" y="2906"/>
              <a:ext cx="259" cy="814"/>
            </a:xfrm>
            <a:prstGeom prst="rect">
              <a:avLst/>
            </a:prstGeom>
            <a:gradFill rotWithShape="1">
              <a:gsLst>
                <a:gs pos="0">
                  <a:srgbClr val="33CCFF"/>
                </a:gs>
                <a:gs pos="100000">
                  <a:srgbClr val="33CC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19050">
              <a:noFill/>
              <a:miter lim="800000"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Text Box 6"/>
            <p:cNvSpPr txBox="1">
              <a:spLocks noChangeArrowheads="1"/>
            </p:cNvSpPr>
            <p:nvPr/>
          </p:nvSpPr>
          <p:spPr bwMode="auto">
            <a:xfrm>
              <a:off x="249" y="1310"/>
              <a:ext cx="287" cy="365"/>
            </a:xfrm>
            <a:prstGeom prst="rect">
              <a:avLst/>
            </a:prstGeom>
            <a:noFill/>
            <a:ln w="19050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3200">
                  <a:solidFill>
                    <a:srgbClr val="ADEAFF"/>
                  </a:solidFill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  <a:endParaRPr kumimoji="1" lang="en-US" altLang="ko-KR" sz="3200">
                <a:solidFill>
                  <a:srgbClr val="ADEA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Text Box 7"/>
            <p:cNvSpPr txBox="1">
              <a:spLocks noChangeArrowheads="1"/>
            </p:cNvSpPr>
            <p:nvPr/>
          </p:nvSpPr>
          <p:spPr bwMode="auto">
            <a:xfrm>
              <a:off x="249" y="2223"/>
              <a:ext cx="287" cy="365"/>
            </a:xfrm>
            <a:prstGeom prst="rect">
              <a:avLst/>
            </a:prstGeom>
            <a:noFill/>
            <a:ln w="19050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3200">
                  <a:solidFill>
                    <a:srgbClr val="ADEAFF"/>
                  </a:solidFill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endParaRPr kumimoji="1" lang="en-US" altLang="ko-KR" sz="3200">
                <a:solidFill>
                  <a:srgbClr val="ADEA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Text Box 8"/>
            <p:cNvSpPr txBox="1">
              <a:spLocks noChangeArrowheads="1"/>
            </p:cNvSpPr>
            <p:nvPr/>
          </p:nvSpPr>
          <p:spPr bwMode="auto">
            <a:xfrm>
              <a:off x="245" y="3154"/>
              <a:ext cx="287" cy="365"/>
            </a:xfrm>
            <a:prstGeom prst="rect">
              <a:avLst/>
            </a:prstGeom>
            <a:noFill/>
            <a:ln w="19050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3200">
                  <a:solidFill>
                    <a:srgbClr val="ADEAFF"/>
                  </a:solidFill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  <a:endParaRPr kumimoji="1" lang="en-US" altLang="ko-KR" sz="3200">
                <a:solidFill>
                  <a:srgbClr val="ADEA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879475" y="1919288"/>
            <a:ext cx="7880350" cy="1301750"/>
          </a:xfrm>
          <a:prstGeom prst="rect">
            <a:avLst/>
          </a:prstGeom>
          <a:gradFill rotWithShape="1">
            <a:gsLst>
              <a:gs pos="0">
                <a:srgbClr val="FFFFFF">
                  <a:gamma/>
                  <a:shade val="46275"/>
                  <a:invGamma/>
                  <a:alpha val="30000"/>
                </a:srgbClr>
              </a:gs>
              <a:gs pos="100000">
                <a:srgbClr val="FFFFFF">
                  <a:alpha val="30000"/>
                </a:srgbClr>
              </a:gs>
            </a:gsLst>
            <a:lin ang="0" scaled="1"/>
          </a:gradFill>
          <a:ln w="9525">
            <a:miter lim="800000"/>
          </a:ln>
          <a:effectLst/>
          <a:scene3d>
            <a:camera prst="legacyObliqueTopLef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Rectangle 10"/>
          <p:cNvSpPr>
            <a:spLocks noChangeArrowheads="1"/>
          </p:cNvSpPr>
          <p:nvPr/>
        </p:nvSpPr>
        <p:spPr bwMode="auto">
          <a:xfrm>
            <a:off x="869950" y="3368675"/>
            <a:ext cx="7880350" cy="13081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miter lim="800000"/>
          </a:ln>
          <a:effectLst/>
          <a:scene3d>
            <a:camera prst="legacyObliqueTopLef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Rectangle 11"/>
          <p:cNvSpPr>
            <a:spLocks noChangeArrowheads="1"/>
          </p:cNvSpPr>
          <p:nvPr/>
        </p:nvSpPr>
        <p:spPr bwMode="auto">
          <a:xfrm>
            <a:off x="860425" y="4818063"/>
            <a:ext cx="7880350" cy="13081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miter lim="800000"/>
          </a:ln>
          <a:effectLst/>
          <a:scene3d>
            <a:camera prst="legacyObliqueTopLef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Rectangle 13"/>
          <p:cNvSpPr>
            <a:spLocks noChangeArrowheads="1"/>
          </p:cNvSpPr>
          <p:nvPr/>
        </p:nvSpPr>
        <p:spPr bwMode="auto">
          <a:xfrm>
            <a:off x="942975" y="1993900"/>
            <a:ext cx="1681163" cy="1292225"/>
          </a:xfrm>
          <a:prstGeom prst="rect">
            <a:avLst/>
          </a:prstGeom>
          <a:gradFill rotWithShape="1">
            <a:gsLst>
              <a:gs pos="0">
                <a:srgbClr val="33CCFF"/>
              </a:gs>
              <a:gs pos="100000">
                <a:srgbClr val="33CCFF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noFill/>
            <a:miter lim="800000"/>
          </a:ln>
          <a:effectLst/>
          <a:scene3d>
            <a:camera prst="legacyObliqueTopLeft"/>
            <a:lightRig rig="legacyFlat3" dir="t"/>
          </a:scene3d>
          <a:sp3d extrusionH="290500" prstMaterial="legacyMatte">
            <a:bevelT w="13500" h="13500" prst="angle"/>
            <a:bevelB w="13500" h="13500" prst="angle"/>
            <a:extrusionClr>
              <a:srgbClr val="33CC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Rectangle 14"/>
          <p:cNvSpPr>
            <a:spLocks noChangeArrowheads="1"/>
          </p:cNvSpPr>
          <p:nvPr/>
        </p:nvSpPr>
        <p:spPr bwMode="auto">
          <a:xfrm>
            <a:off x="936625" y="3443288"/>
            <a:ext cx="1682750" cy="1292225"/>
          </a:xfrm>
          <a:prstGeom prst="rect">
            <a:avLst/>
          </a:prstGeom>
          <a:gradFill rotWithShape="1">
            <a:gsLst>
              <a:gs pos="0">
                <a:srgbClr val="33CCFF"/>
              </a:gs>
              <a:gs pos="100000">
                <a:srgbClr val="33CCFF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noFill/>
            <a:miter lim="800000"/>
          </a:ln>
          <a:effectLst/>
          <a:scene3d>
            <a:camera prst="legacyObliqueTopLeft"/>
            <a:lightRig rig="legacyFlat3" dir="t"/>
          </a:scene3d>
          <a:sp3d extrusionH="290500" prstMaterial="legacyMatte">
            <a:bevelT w="13500" h="13500" prst="angle"/>
            <a:bevelB w="13500" h="13500" prst="angle"/>
            <a:extrusionClr>
              <a:srgbClr val="33CC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925513" y="4895850"/>
            <a:ext cx="1682750" cy="1292225"/>
          </a:xfrm>
          <a:prstGeom prst="rect">
            <a:avLst/>
          </a:prstGeom>
          <a:gradFill rotWithShape="1">
            <a:gsLst>
              <a:gs pos="0">
                <a:srgbClr val="33CCFF"/>
              </a:gs>
              <a:gs pos="100000">
                <a:srgbClr val="33CCFF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noFill/>
            <a:miter lim="800000"/>
          </a:ln>
          <a:effectLst/>
          <a:scene3d>
            <a:camera prst="legacyObliqueTopLeft"/>
            <a:lightRig rig="legacyFlat3" dir="t"/>
          </a:scene3d>
          <a:sp3d extrusionH="290500" prstMaterial="legacyMatte">
            <a:bevelT w="13500" h="13500" prst="angle"/>
            <a:bevelB w="13500" h="13500" prst="angle"/>
            <a:extrusionClr>
              <a:srgbClr val="33CC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 Box 16"/>
          <p:cNvSpPr txBox="1">
            <a:spLocks noChangeArrowheads="1"/>
          </p:cNvSpPr>
          <p:nvPr/>
        </p:nvSpPr>
        <p:spPr bwMode="auto">
          <a:xfrm>
            <a:off x="958850" y="3556345"/>
            <a:ext cx="1612886" cy="1014730"/>
          </a:xfrm>
          <a:prstGeom prst="rect">
            <a:avLst/>
          </a:prstGeom>
          <a:noFill/>
          <a:ln w="19050">
            <a:noFill/>
            <a:miter lim="800000"/>
          </a:ln>
          <a:effectLst>
            <a:outerShdw dist="28398" dir="3806097" algn="ctr" rotWithShape="0">
              <a:srgbClr val="003366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ts val="2880"/>
              </a:lnSpc>
              <a:spcBef>
                <a:spcPct val="50000"/>
              </a:spcBef>
            </a:pPr>
            <a:r>
              <a:rPr lang="en-US" altLang="ko-KR" sz="2400" dirty="0" smtClean="0">
                <a:solidFill>
                  <a:srgbClr val="FF9900"/>
                </a:solidFill>
                <a:latin typeface="微软雅黑" panose="020B0503020204020204" charset="-122"/>
                <a:ea typeface="微软雅黑" panose="020B0503020204020204" charset="-122"/>
              </a:rPr>
              <a:t>17</a:t>
            </a:r>
            <a:r>
              <a:rPr lang="zh-CN" altLang="en-US" sz="2400" dirty="0" smtClean="0">
                <a:solidFill>
                  <a:srgbClr val="FF9900"/>
                </a:solidFill>
                <a:latin typeface="微软雅黑" panose="020B0503020204020204" charset="-122"/>
                <a:ea typeface="微软雅黑" panose="020B0503020204020204" charset="-122"/>
              </a:rPr>
              <a:t>年数据</a:t>
            </a:r>
            <a:endParaRPr lang="en-US" altLang="zh-CN" sz="2400" dirty="0" smtClean="0">
              <a:solidFill>
                <a:srgbClr val="FF99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0" hangingPunct="0">
              <a:lnSpc>
                <a:spcPts val="2880"/>
              </a:lnSpc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FF9900"/>
                </a:solidFill>
                <a:latin typeface="微软雅黑" panose="020B0503020204020204" charset="-122"/>
                <a:ea typeface="微软雅黑" panose="020B0503020204020204" charset="-122"/>
              </a:rPr>
              <a:t>分析</a:t>
            </a:r>
            <a:endParaRPr lang="ko-KR" altLang="en-US" sz="2400" dirty="0">
              <a:solidFill>
                <a:srgbClr val="FF99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 Box 17"/>
          <p:cNvSpPr txBox="1">
            <a:spLocks noChangeArrowheads="1"/>
          </p:cNvSpPr>
          <p:nvPr/>
        </p:nvSpPr>
        <p:spPr bwMode="auto">
          <a:xfrm>
            <a:off x="819150" y="5305425"/>
            <a:ext cx="1755775" cy="457200"/>
          </a:xfrm>
          <a:prstGeom prst="rect">
            <a:avLst/>
          </a:prstGeom>
          <a:noFill/>
          <a:ln w="19050">
            <a:noFill/>
            <a:miter lim="800000"/>
          </a:ln>
          <a:effectLst>
            <a:outerShdw dist="28398" dir="3806097" algn="ctr" rotWithShape="0">
              <a:srgbClr val="003366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总结</a:t>
            </a:r>
            <a:endParaRPr lang="zh-CN" altLang="en-US" sz="2400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 Box 18"/>
          <p:cNvSpPr txBox="1">
            <a:spLocks noChangeArrowheads="1"/>
          </p:cNvSpPr>
          <p:nvPr/>
        </p:nvSpPr>
        <p:spPr bwMode="auto">
          <a:xfrm>
            <a:off x="1057260" y="2354263"/>
            <a:ext cx="1443038" cy="457200"/>
          </a:xfrm>
          <a:prstGeom prst="rect">
            <a:avLst/>
          </a:prstGeom>
          <a:noFill/>
          <a:ln w="19050">
            <a:noFill/>
            <a:miter lim="800000"/>
          </a:ln>
          <a:effectLst>
            <a:outerShdw dist="28398" dir="3806097" algn="ctr" rotWithShape="0">
              <a:srgbClr val="003366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费用分类</a:t>
            </a:r>
            <a:endParaRPr lang="zh-CN" altLang="en-US" sz="2400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Rectangle 19"/>
          <p:cNvSpPr>
            <a:spLocks noChangeArrowheads="1"/>
          </p:cNvSpPr>
          <p:nvPr/>
        </p:nvSpPr>
        <p:spPr bwMode="auto">
          <a:xfrm>
            <a:off x="2738438" y="2238375"/>
            <a:ext cx="5715000" cy="72072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rgbClr val="003366"/>
            </a:outerShdw>
          </a:effectLst>
        </p:spPr>
        <p:txBody>
          <a:bodyPr wrap="none" anchor="ctr"/>
          <a:lstStyle/>
          <a:p>
            <a:pPr latinLnBrk="1">
              <a:buFont typeface="Wingdings" panose="05000000000000000000" pitchFamily="2" charset="2"/>
              <a:buChar char="l"/>
            </a:pPr>
            <a:r>
              <a:rPr kumimoji="1" lang="ko-KR" altLang="en-US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kumimoji="1" lang="zh-CN" altLang="en-US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行政费用类别划分</a:t>
            </a:r>
            <a:endParaRPr kumimoji="1" lang="en-US" altLang="zh-CN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atinLnBrk="1"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各类别费用构成项目</a:t>
            </a:r>
            <a:endParaRPr kumimoji="1" lang="ko-KR" altLang="en-US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Rectangle 20"/>
          <p:cNvSpPr>
            <a:spLocks noChangeArrowheads="1"/>
          </p:cNvSpPr>
          <p:nvPr/>
        </p:nvSpPr>
        <p:spPr bwMode="auto">
          <a:xfrm>
            <a:off x="2747963" y="3565531"/>
            <a:ext cx="5715000" cy="792163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rgbClr val="003366"/>
            </a:outerShdw>
          </a:effectLst>
        </p:spPr>
        <p:txBody>
          <a:bodyPr wrap="none" anchor="ctr"/>
          <a:lstStyle/>
          <a:p>
            <a:pPr latinLnBrk="1"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FF9900"/>
                </a:solidFill>
                <a:latin typeface="微软雅黑" panose="020B0503020204020204" charset="-122"/>
                <a:ea typeface="微软雅黑" panose="020B0503020204020204" charset="-122"/>
              </a:rPr>
              <a:t> 各类别费用金额及对比分析</a:t>
            </a:r>
            <a:endParaRPr kumimoji="1" lang="en-US" altLang="zh-CN" dirty="0" smtClean="0">
              <a:solidFill>
                <a:srgbClr val="FF99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atinLnBrk="1"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各项目在各类费用中所占比例及分析</a:t>
            </a:r>
            <a:endParaRPr kumimoji="1" lang="en-US" altLang="ko-KR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Rectangle 21"/>
          <p:cNvSpPr>
            <a:spLocks noChangeArrowheads="1"/>
          </p:cNvSpPr>
          <p:nvPr/>
        </p:nvSpPr>
        <p:spPr bwMode="auto">
          <a:xfrm>
            <a:off x="2892425" y="5162550"/>
            <a:ext cx="1728788" cy="647700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rgbClr val="003366"/>
            </a:outerShdw>
          </a:effectLst>
        </p:spPr>
        <p:txBody>
          <a:bodyPr wrap="none" anchor="ctr"/>
          <a:lstStyle/>
          <a:p>
            <a:pPr latinLnBrk="1">
              <a:buFont typeface="Wingdings" panose="05000000000000000000" pitchFamily="2" charset="2"/>
              <a:buChar char="l"/>
            </a:pPr>
            <a:r>
              <a:rPr kumimoji="1" lang="ko-KR" altLang="en-US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kumimoji="1" lang="zh-CN" altLang="en-US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分析总结</a:t>
            </a:r>
            <a:endParaRPr kumimoji="1" lang="ko-KR" altLang="en-US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Rectangle 2"/>
          <p:cNvSpPr txBox="1">
            <a:spLocks noChangeArrowheads="1"/>
          </p:cNvSpPr>
          <p:nvPr/>
        </p:nvSpPr>
        <p:spPr>
          <a:xfrm>
            <a:off x="428596" y="78579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rPr>
              <a:t>目   录</a:t>
            </a:r>
            <a:endParaRPr kumimoji="0" lang="zh-CN" alt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bldLvl="0" animBg="1"/>
      <p:bldP spid="3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5"/>
          <p:cNvGrpSpPr/>
          <p:nvPr/>
        </p:nvGrpSpPr>
        <p:grpSpPr>
          <a:xfrm>
            <a:off x="-25400" y="324129"/>
            <a:ext cx="9144000" cy="477559"/>
            <a:chOff x="-25400" y="324129"/>
            <a:chExt cx="9144000" cy="477559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95263" y="324129"/>
              <a:ext cx="4213225" cy="4603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>
                <a:buFont typeface="Wingdings" panose="05000000000000000000" pitchFamily="2" charset="2"/>
                <a:buChar char="§"/>
              </a:pPr>
              <a:r>
                <a:rPr kumimoji="1" lang="ko-KR" altLang="en-US" sz="2400" b="1" dirty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kumimoji="1" lang="en-US" altLang="zh-CN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kumimoji="1" lang="zh-CN" altLang="en-US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年度行政费用分析报告</a:t>
              </a:r>
              <a:endParaRPr kumimoji="1" lang="ko-KR" altLang="en-US" sz="2400" b="1" dirty="0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-25400" y="801688"/>
              <a:ext cx="9144000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6" name="Group 24"/>
          <p:cNvGrpSpPr/>
          <p:nvPr/>
        </p:nvGrpSpPr>
        <p:grpSpPr bwMode="auto">
          <a:xfrm>
            <a:off x="928727" y="1857365"/>
            <a:ext cx="6929622" cy="3579052"/>
            <a:chOff x="470" y="1381"/>
            <a:chExt cx="4997" cy="2105"/>
          </a:xfrm>
        </p:grpSpPr>
        <p:sp>
          <p:nvSpPr>
            <p:cNvPr id="7" name="AutoShape 25"/>
            <p:cNvSpPr>
              <a:spLocks noChangeArrowheads="1"/>
            </p:cNvSpPr>
            <p:nvPr/>
          </p:nvSpPr>
          <p:spPr bwMode="auto">
            <a:xfrm>
              <a:off x="472" y="1381"/>
              <a:ext cx="795" cy="378"/>
            </a:xfrm>
            <a:prstGeom prst="homePlate">
              <a:avLst>
                <a:gd name="adj" fmla="val 39678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72000" tIns="0" rIns="72000" bIns="0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Rectangle 26"/>
            <p:cNvSpPr>
              <a:spLocks noChangeArrowheads="1"/>
            </p:cNvSpPr>
            <p:nvPr/>
          </p:nvSpPr>
          <p:spPr bwMode="auto">
            <a:xfrm>
              <a:off x="1565" y="1423"/>
              <a:ext cx="3696" cy="172"/>
            </a:xfrm>
            <a:prstGeom prst="rect">
              <a:avLst/>
            </a:prstGeom>
            <a:noFill/>
            <a:ln w="6350">
              <a:noFill/>
              <a:miter lim="800000"/>
            </a:ln>
            <a:effectLst/>
          </p:spPr>
          <p:txBody>
            <a:bodyPr wrap="square" lIns="0" tIns="0" rIns="0" bIns="0" anchor="ctr">
              <a:spAutoFit/>
            </a:bodyPr>
            <a:lstStyle/>
            <a:p>
              <a:pPr marL="161925" lvl="1" indent="-160655" defTabSz="330200">
                <a:lnSpc>
                  <a:spcPct val="95000"/>
                </a:lnSpc>
                <a:spcBef>
                  <a:spcPct val="20000"/>
                </a:spcBef>
                <a:buFontTx/>
                <a:buChar char="–"/>
                <a:tabLst>
                  <a:tab pos="8519795" algn="r"/>
                </a:tabLst>
              </a:pPr>
              <a:r>
                <a:rPr lang="zh-CN" altLang="en-US" sz="2000" dirty="0" smtClean="0">
                  <a:latin typeface="微软雅黑" panose="020B0503020204020204" charset="-122"/>
                  <a:ea typeface="微软雅黑" panose="020B0503020204020204" charset="-122"/>
                </a:rPr>
                <a:t>占总费用比例为</a:t>
              </a:r>
              <a:r>
                <a:rPr lang="en-US" altLang="zh-CN" sz="2000" dirty="0" smtClean="0">
                  <a:latin typeface="微软雅黑" panose="020B0503020204020204" charset="-122"/>
                  <a:ea typeface="微软雅黑" panose="020B0503020204020204" charset="-122"/>
                </a:rPr>
                <a:t>4%</a:t>
              </a:r>
              <a:r>
                <a:rPr lang="zh-CN" altLang="en-US" sz="2000" dirty="0" smtClean="0">
                  <a:latin typeface="微软雅黑" panose="020B0503020204020204" charset="-122"/>
                  <a:ea typeface="微软雅黑" panose="020B0503020204020204" charset="-122"/>
                </a:rPr>
                <a:t>，金额为</a:t>
              </a:r>
              <a:r>
                <a:rPr lang="en-US" altLang="zh-CN" sz="2000" dirty="0" smtClean="0">
                  <a:latin typeface="微软雅黑" panose="020B0503020204020204" charset="-122"/>
                  <a:ea typeface="微软雅黑" panose="020B0503020204020204" charset="-122"/>
                </a:rPr>
                <a:t>479.18</a:t>
              </a:r>
              <a:r>
                <a:rPr lang="zh-CN" altLang="en-US" sz="2000" dirty="0" smtClean="0">
                  <a:latin typeface="微软雅黑" panose="020B0503020204020204" charset="-122"/>
                  <a:ea typeface="微软雅黑" panose="020B0503020204020204" charset="-122"/>
                </a:rPr>
                <a:t>元</a:t>
              </a:r>
              <a:endParaRPr lang="en-US" altLang="de-DE" sz="20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Rectangle 27"/>
            <p:cNvSpPr>
              <a:spLocks noChangeArrowheads="1"/>
            </p:cNvSpPr>
            <p:nvPr/>
          </p:nvSpPr>
          <p:spPr bwMode="auto">
            <a:xfrm>
              <a:off x="470" y="1503"/>
              <a:ext cx="1192" cy="155"/>
            </a:xfrm>
            <a:prstGeom prst="rect">
              <a:avLst/>
            </a:prstGeom>
            <a:noFill/>
            <a:ln w="6350">
              <a:noFill/>
              <a:miter lim="800000"/>
            </a:ln>
            <a:effectLst/>
          </p:spPr>
          <p:txBody>
            <a:bodyPr wrap="square" lIns="0" tIns="0" rIns="0" bIns="0" anchor="ctr">
              <a:spAutoFit/>
            </a:bodyPr>
            <a:lstStyle/>
            <a:p>
              <a:pPr defTabSz="330200">
                <a:lnSpc>
                  <a:spcPct val="95000"/>
                </a:lnSpc>
                <a:spcBef>
                  <a:spcPct val="20000"/>
                </a:spcBef>
                <a:buFontTx/>
                <a:buChar char="•"/>
                <a:tabLst>
                  <a:tab pos="8519795" algn="r"/>
                </a:tabLst>
              </a:pPr>
              <a:r>
                <a:rPr lang="zh-CN" altLang="en-US" dirty="0" smtClean="0">
                  <a:latin typeface="微软雅黑" panose="020B0503020204020204" charset="-122"/>
                  <a:ea typeface="微软雅黑" panose="020B0503020204020204" charset="-122"/>
                </a:rPr>
                <a:t>车辆费用</a:t>
              </a:r>
              <a:endParaRPr lang="zh-CN" altLang="en-US" dirty="0" smtClean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AutoShape 28"/>
            <p:cNvSpPr>
              <a:spLocks noChangeArrowheads="1"/>
            </p:cNvSpPr>
            <p:nvPr/>
          </p:nvSpPr>
          <p:spPr bwMode="auto">
            <a:xfrm>
              <a:off x="472" y="1810"/>
              <a:ext cx="1275" cy="378"/>
            </a:xfrm>
            <a:prstGeom prst="homePlate">
              <a:avLst>
                <a:gd name="adj" fmla="val 40211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72000" tIns="0" rIns="72000" bIns="0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Rectangle 29"/>
            <p:cNvSpPr>
              <a:spLocks noChangeArrowheads="1"/>
            </p:cNvSpPr>
            <p:nvPr/>
          </p:nvSpPr>
          <p:spPr bwMode="auto">
            <a:xfrm>
              <a:off x="2122" y="1929"/>
              <a:ext cx="3241" cy="172"/>
            </a:xfrm>
            <a:prstGeom prst="rect">
              <a:avLst/>
            </a:prstGeom>
            <a:noFill/>
            <a:ln w="6350">
              <a:noFill/>
              <a:miter lim="800000"/>
            </a:ln>
            <a:effectLst/>
          </p:spPr>
          <p:txBody>
            <a:bodyPr wrap="square" lIns="0" tIns="0" rIns="0" bIns="0" anchor="ctr">
              <a:spAutoFit/>
            </a:bodyPr>
            <a:lstStyle/>
            <a:p>
              <a:pPr marL="161925" lvl="1" indent="-160655" defTabSz="330200">
                <a:lnSpc>
                  <a:spcPct val="95000"/>
                </a:lnSpc>
                <a:spcBef>
                  <a:spcPct val="20000"/>
                </a:spcBef>
                <a:buFontTx/>
                <a:buChar char="–"/>
                <a:tabLst>
                  <a:tab pos="8519795" algn="r"/>
                </a:tabLst>
              </a:pPr>
              <a:r>
                <a:rPr lang="zh-CN" altLang="en-US" sz="2000" dirty="0" smtClean="0">
                  <a:latin typeface="微软雅黑" panose="020B0503020204020204" charset="-122"/>
                  <a:ea typeface="微软雅黑" panose="020B0503020204020204" charset="-122"/>
                </a:rPr>
                <a:t>占总费用比例为</a:t>
              </a:r>
              <a:r>
                <a:rPr lang="en-US" altLang="zh-CN" sz="2000" dirty="0" smtClean="0">
                  <a:latin typeface="微软雅黑" panose="020B0503020204020204" charset="-122"/>
                  <a:ea typeface="微软雅黑" panose="020B0503020204020204" charset="-122"/>
                </a:rPr>
                <a:t>15%</a:t>
              </a:r>
              <a:r>
                <a:rPr lang="zh-CN" altLang="en-US" sz="2000" dirty="0" smtClean="0">
                  <a:latin typeface="微软雅黑" panose="020B0503020204020204" charset="-122"/>
                  <a:ea typeface="微软雅黑" panose="020B0503020204020204" charset="-122"/>
                </a:rPr>
                <a:t>，金额为</a:t>
              </a:r>
              <a:r>
                <a:rPr lang="en-US" altLang="zh-CN" sz="2000" dirty="0" smtClean="0">
                  <a:latin typeface="微软雅黑" panose="020B0503020204020204" charset="-122"/>
                  <a:ea typeface="微软雅黑" panose="020B0503020204020204" charset="-122"/>
                </a:rPr>
                <a:t>1698.67</a:t>
              </a:r>
              <a:r>
                <a:rPr lang="zh-CN" altLang="en-US" sz="2000" dirty="0" smtClean="0">
                  <a:latin typeface="微软雅黑" panose="020B0503020204020204" charset="-122"/>
                  <a:ea typeface="微软雅黑" panose="020B0503020204020204" charset="-122"/>
                </a:rPr>
                <a:t>元</a:t>
              </a:r>
              <a:endParaRPr lang="en-US" altLang="de-DE" sz="20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Rectangle 30"/>
            <p:cNvSpPr>
              <a:spLocks noChangeArrowheads="1"/>
            </p:cNvSpPr>
            <p:nvPr/>
          </p:nvSpPr>
          <p:spPr bwMode="auto">
            <a:xfrm>
              <a:off x="470" y="1927"/>
              <a:ext cx="1167" cy="155"/>
            </a:xfrm>
            <a:prstGeom prst="rect">
              <a:avLst/>
            </a:prstGeom>
            <a:noFill/>
            <a:ln w="6350">
              <a:noFill/>
              <a:miter lim="800000"/>
            </a:ln>
            <a:effectLst/>
          </p:spPr>
          <p:txBody>
            <a:bodyPr wrap="square" lIns="0" tIns="0" rIns="0" bIns="0" anchor="ctr">
              <a:spAutoFit/>
            </a:bodyPr>
            <a:lstStyle/>
            <a:p>
              <a:pPr defTabSz="330200">
                <a:lnSpc>
                  <a:spcPct val="95000"/>
                </a:lnSpc>
                <a:spcBef>
                  <a:spcPct val="20000"/>
                </a:spcBef>
                <a:buFontTx/>
                <a:buChar char="•"/>
                <a:tabLst>
                  <a:tab pos="8519795" algn="r"/>
                </a:tabLst>
              </a:pPr>
              <a:r>
                <a:rPr lang="zh-CN" altLang="en-US" dirty="0" smtClean="0">
                  <a:latin typeface="微软雅黑" panose="020B0503020204020204" charset="-122"/>
                  <a:ea typeface="微软雅黑" panose="020B0503020204020204" charset="-122"/>
                </a:rPr>
                <a:t> **大厦费用</a:t>
              </a:r>
              <a:r>
                <a:rPr lang="en-US" altLang="de-DE" dirty="0" smtClean="0"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endParaRPr lang="en-US" altLang="de-DE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AutoShape 31"/>
            <p:cNvSpPr>
              <a:spLocks noChangeArrowheads="1"/>
            </p:cNvSpPr>
            <p:nvPr/>
          </p:nvSpPr>
          <p:spPr bwMode="auto">
            <a:xfrm>
              <a:off x="472" y="2242"/>
              <a:ext cx="1543" cy="378"/>
            </a:xfrm>
            <a:prstGeom prst="homePlate">
              <a:avLst>
                <a:gd name="adj" fmla="val 41267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72000" tIns="0" rIns="72000" bIns="0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Rectangle 32"/>
            <p:cNvSpPr>
              <a:spLocks noChangeArrowheads="1"/>
            </p:cNvSpPr>
            <p:nvPr/>
          </p:nvSpPr>
          <p:spPr bwMode="auto">
            <a:xfrm>
              <a:off x="2548" y="2305"/>
              <a:ext cx="2816" cy="344"/>
            </a:xfrm>
            <a:prstGeom prst="rect">
              <a:avLst/>
            </a:prstGeom>
            <a:noFill/>
            <a:ln w="6350">
              <a:noFill/>
              <a:miter lim="800000"/>
            </a:ln>
            <a:effectLst/>
          </p:spPr>
          <p:txBody>
            <a:bodyPr wrap="square" lIns="0" tIns="0" rIns="0" bIns="0" anchor="ctr">
              <a:spAutoFit/>
            </a:bodyPr>
            <a:lstStyle/>
            <a:p>
              <a:pPr marL="161925" lvl="1" indent="-160655" defTabSz="330200">
                <a:lnSpc>
                  <a:spcPct val="95000"/>
                </a:lnSpc>
                <a:spcBef>
                  <a:spcPct val="20000"/>
                </a:spcBef>
                <a:buFontTx/>
                <a:buChar char="–"/>
                <a:tabLst>
                  <a:tab pos="8519795" algn="r"/>
                </a:tabLst>
              </a:pPr>
              <a:r>
                <a:rPr lang="zh-CN" altLang="en-US" sz="2000" dirty="0" smtClean="0">
                  <a:latin typeface="微软雅黑" panose="020B0503020204020204" charset="-122"/>
                  <a:ea typeface="微软雅黑" panose="020B0503020204020204" charset="-122"/>
                </a:rPr>
                <a:t>占总费用比例为</a:t>
              </a:r>
              <a:r>
                <a:rPr lang="en-US" altLang="zh-CN" sz="2000" dirty="0" smtClean="0">
                  <a:latin typeface="微软雅黑" panose="020B0503020204020204" charset="-122"/>
                  <a:ea typeface="微软雅黑" panose="020B0503020204020204" charset="-122"/>
                </a:rPr>
                <a:t>16%</a:t>
              </a:r>
              <a:r>
                <a:rPr lang="zh-CN" altLang="en-US" sz="2000" dirty="0" smtClean="0">
                  <a:latin typeface="微软雅黑" panose="020B0503020204020204" charset="-122"/>
                  <a:ea typeface="微软雅黑" panose="020B0503020204020204" charset="-122"/>
                </a:rPr>
                <a:t>，金额为</a:t>
              </a:r>
              <a:r>
                <a:rPr lang="en-US" altLang="zh-CN" sz="2000" dirty="0" smtClean="0">
                  <a:latin typeface="微软雅黑" panose="020B0503020204020204" charset="-122"/>
                  <a:ea typeface="微软雅黑" panose="020B0503020204020204" charset="-122"/>
                </a:rPr>
                <a:t>17.28</a:t>
              </a:r>
              <a:r>
                <a:rPr lang="zh-CN" altLang="en-US" sz="2000" dirty="0" smtClean="0">
                  <a:latin typeface="微软雅黑" panose="020B0503020204020204" charset="-122"/>
                  <a:ea typeface="微软雅黑" panose="020B0503020204020204" charset="-122"/>
                </a:rPr>
                <a:t>元</a:t>
              </a:r>
              <a:endParaRPr lang="en-US" altLang="de-DE" sz="20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Rectangle 33"/>
            <p:cNvSpPr>
              <a:spLocks noChangeArrowheads="1"/>
            </p:cNvSpPr>
            <p:nvPr/>
          </p:nvSpPr>
          <p:spPr bwMode="auto">
            <a:xfrm>
              <a:off x="470" y="2347"/>
              <a:ext cx="1475" cy="155"/>
            </a:xfrm>
            <a:prstGeom prst="rect">
              <a:avLst/>
            </a:prstGeom>
            <a:noFill/>
            <a:ln w="6350">
              <a:noFill/>
              <a:miter lim="800000"/>
            </a:ln>
            <a:effectLst/>
          </p:spPr>
          <p:txBody>
            <a:bodyPr lIns="0" tIns="0" rIns="0" bIns="0" anchor="ctr">
              <a:spAutoFit/>
            </a:bodyPr>
            <a:lstStyle/>
            <a:p>
              <a:pPr defTabSz="330200">
                <a:lnSpc>
                  <a:spcPct val="95000"/>
                </a:lnSpc>
                <a:spcBef>
                  <a:spcPct val="20000"/>
                </a:spcBef>
                <a:buFontTx/>
                <a:buChar char="•"/>
                <a:tabLst>
                  <a:tab pos="8519795" algn="r"/>
                </a:tabLst>
              </a:pPr>
              <a:r>
                <a:rPr lang="zh-CN" altLang="en-US" dirty="0" smtClean="0">
                  <a:latin typeface="微软雅黑" panose="020B0503020204020204" charset="-122"/>
                  <a:ea typeface="微软雅黑" panose="020B0503020204020204" charset="-122"/>
                </a:rPr>
                <a:t> 日常办公费用</a:t>
              </a:r>
              <a:r>
                <a:rPr lang="en-US" altLang="de-DE" dirty="0" smtClean="0"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endParaRPr lang="en-US" altLang="de-DE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AutoShape 37"/>
            <p:cNvSpPr>
              <a:spLocks noChangeArrowheads="1"/>
            </p:cNvSpPr>
            <p:nvPr/>
          </p:nvSpPr>
          <p:spPr bwMode="auto">
            <a:xfrm>
              <a:off x="472" y="3113"/>
              <a:ext cx="2471" cy="373"/>
            </a:xfrm>
            <a:prstGeom prst="homePlate">
              <a:avLst>
                <a:gd name="adj" fmla="val 40765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72000" tIns="0" rIns="72000" bIns="0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Rectangle 38"/>
            <p:cNvSpPr>
              <a:spLocks noChangeArrowheads="1"/>
            </p:cNvSpPr>
            <p:nvPr/>
          </p:nvSpPr>
          <p:spPr bwMode="auto">
            <a:xfrm>
              <a:off x="3097" y="3138"/>
              <a:ext cx="2370" cy="344"/>
            </a:xfrm>
            <a:prstGeom prst="rect">
              <a:avLst/>
            </a:prstGeom>
            <a:noFill/>
            <a:ln w="6350">
              <a:noFill/>
              <a:miter lim="800000"/>
            </a:ln>
            <a:effectLst/>
          </p:spPr>
          <p:txBody>
            <a:bodyPr wrap="square" lIns="0" tIns="0" rIns="0" bIns="0" anchor="ctr">
              <a:spAutoFit/>
            </a:bodyPr>
            <a:lstStyle/>
            <a:p>
              <a:pPr marL="161925" lvl="1" indent="-160655" defTabSz="330200">
                <a:lnSpc>
                  <a:spcPct val="95000"/>
                </a:lnSpc>
                <a:spcBef>
                  <a:spcPct val="20000"/>
                </a:spcBef>
                <a:buFontTx/>
                <a:buChar char="–"/>
                <a:tabLst>
                  <a:tab pos="8519795" algn="r"/>
                </a:tabLst>
              </a:pPr>
              <a:r>
                <a:rPr lang="zh-CN" altLang="en-US" sz="2000" dirty="0" smtClean="0">
                  <a:latin typeface="微软雅黑" panose="020B0503020204020204" charset="-122"/>
                  <a:ea typeface="微软雅黑" panose="020B0503020204020204" charset="-122"/>
                </a:rPr>
                <a:t>占总费用比例为</a:t>
              </a:r>
              <a:r>
                <a:rPr lang="en-US" altLang="zh-CN" sz="2000" dirty="0" smtClean="0">
                  <a:latin typeface="微软雅黑" panose="020B0503020204020204" charset="-122"/>
                  <a:ea typeface="微软雅黑" panose="020B0503020204020204" charset="-122"/>
                </a:rPr>
                <a:t>42%</a:t>
              </a:r>
              <a:r>
                <a:rPr lang="zh-CN" altLang="en-US" sz="2000" dirty="0" smtClean="0">
                  <a:latin typeface="微软雅黑" panose="020B0503020204020204" charset="-122"/>
                  <a:ea typeface="微软雅黑" panose="020B0503020204020204" charset="-122"/>
                </a:rPr>
                <a:t>，金额为</a:t>
              </a:r>
              <a:r>
                <a:rPr lang="en-US" altLang="zh-CN" sz="2000" dirty="0" smtClean="0">
                  <a:latin typeface="微软雅黑" panose="020B0503020204020204" charset="-122"/>
                  <a:ea typeface="微软雅黑" panose="020B0503020204020204" charset="-122"/>
                </a:rPr>
                <a:t>47100.79</a:t>
              </a:r>
              <a:r>
                <a:rPr lang="zh-CN" altLang="en-US" sz="2000" dirty="0" smtClean="0">
                  <a:latin typeface="微软雅黑" panose="020B0503020204020204" charset="-122"/>
                  <a:ea typeface="微软雅黑" panose="020B0503020204020204" charset="-122"/>
                </a:rPr>
                <a:t>元</a:t>
              </a:r>
              <a:endParaRPr lang="en-US" altLang="de-DE" sz="20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Rectangle 39"/>
            <p:cNvSpPr>
              <a:spLocks noChangeArrowheads="1"/>
            </p:cNvSpPr>
            <p:nvPr/>
          </p:nvSpPr>
          <p:spPr bwMode="auto">
            <a:xfrm>
              <a:off x="470" y="3218"/>
              <a:ext cx="3399" cy="155"/>
            </a:xfrm>
            <a:prstGeom prst="rect">
              <a:avLst/>
            </a:prstGeom>
            <a:noFill/>
            <a:ln w="6350">
              <a:noFill/>
              <a:miter lim="800000"/>
            </a:ln>
            <a:effectLst/>
          </p:spPr>
          <p:txBody>
            <a:bodyPr lIns="0" tIns="0" rIns="0" bIns="0" anchor="ctr">
              <a:spAutoFit/>
            </a:bodyPr>
            <a:lstStyle/>
            <a:p>
              <a:pPr defTabSz="330200">
                <a:lnSpc>
                  <a:spcPct val="95000"/>
                </a:lnSpc>
                <a:spcBef>
                  <a:spcPct val="20000"/>
                </a:spcBef>
                <a:buFontTx/>
                <a:buChar char="•"/>
                <a:tabLst>
                  <a:tab pos="8519795" algn="r"/>
                </a:tabLst>
              </a:pPr>
              <a:r>
                <a:rPr lang="en-US" altLang="zh-CN" dirty="0" smtClean="0"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zh-CN" altLang="en-US" dirty="0" smtClean="0">
                  <a:latin typeface="微软雅黑" panose="020B0503020204020204" charset="-122"/>
                  <a:ea typeface="微软雅黑" panose="020B0503020204020204" charset="-122"/>
                </a:rPr>
                <a:t>其他费用</a:t>
              </a:r>
              <a:r>
                <a:rPr lang="en-US" altLang="de-DE" dirty="0" smtClean="0"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endParaRPr lang="en-US" altLang="de-DE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AutoShape 40"/>
            <p:cNvSpPr>
              <a:spLocks noChangeArrowheads="1"/>
            </p:cNvSpPr>
            <p:nvPr/>
          </p:nvSpPr>
          <p:spPr bwMode="auto">
            <a:xfrm>
              <a:off x="472" y="2681"/>
              <a:ext cx="2007" cy="373"/>
            </a:xfrm>
            <a:prstGeom prst="homePlate">
              <a:avLst>
                <a:gd name="adj" fmla="val 41014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72000" tIns="0" rIns="72000" bIns="0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Rectangle 41"/>
            <p:cNvSpPr>
              <a:spLocks noChangeArrowheads="1"/>
            </p:cNvSpPr>
            <p:nvPr/>
          </p:nvSpPr>
          <p:spPr bwMode="auto">
            <a:xfrm>
              <a:off x="2840" y="2718"/>
              <a:ext cx="2600" cy="344"/>
            </a:xfrm>
            <a:prstGeom prst="rect">
              <a:avLst/>
            </a:prstGeom>
            <a:noFill/>
            <a:ln w="6350">
              <a:noFill/>
              <a:miter lim="800000"/>
            </a:ln>
            <a:effectLst/>
          </p:spPr>
          <p:txBody>
            <a:bodyPr wrap="square" lIns="0" tIns="0" rIns="0" bIns="0" anchor="ctr">
              <a:spAutoFit/>
            </a:bodyPr>
            <a:lstStyle/>
            <a:p>
              <a:pPr marL="161925" lvl="1" indent="-160655" defTabSz="330200">
                <a:lnSpc>
                  <a:spcPct val="95000"/>
                </a:lnSpc>
                <a:spcBef>
                  <a:spcPct val="20000"/>
                </a:spcBef>
                <a:buFontTx/>
                <a:buChar char="–"/>
                <a:tabLst>
                  <a:tab pos="8519795" algn="r"/>
                </a:tabLst>
              </a:pPr>
              <a:r>
                <a:rPr lang="zh-CN" altLang="en-US" sz="2000" dirty="0" smtClean="0">
                  <a:latin typeface="微软雅黑" panose="020B0503020204020204" charset="-122"/>
                  <a:ea typeface="微软雅黑" panose="020B0503020204020204" charset="-122"/>
                </a:rPr>
                <a:t>占总费用比例为</a:t>
              </a:r>
              <a:r>
                <a:rPr lang="en-US" altLang="zh-CN" sz="2000" dirty="0" smtClean="0">
                  <a:latin typeface="微软雅黑" panose="020B0503020204020204" charset="-122"/>
                  <a:ea typeface="微软雅黑" panose="020B0503020204020204" charset="-122"/>
                </a:rPr>
                <a:t>23%</a:t>
              </a:r>
              <a:r>
                <a:rPr lang="zh-CN" altLang="en-US" sz="2000" dirty="0" smtClean="0">
                  <a:latin typeface="微软雅黑" panose="020B0503020204020204" charset="-122"/>
                  <a:ea typeface="微软雅黑" panose="020B0503020204020204" charset="-122"/>
                </a:rPr>
                <a:t>，金额为</a:t>
              </a:r>
              <a:r>
                <a:rPr lang="en-US" altLang="zh-CN" sz="2000" dirty="0" smtClean="0">
                  <a:latin typeface="微软雅黑" panose="020B0503020204020204" charset="-122"/>
                  <a:ea typeface="微软雅黑" panose="020B0503020204020204" charset="-122"/>
                </a:rPr>
                <a:t>2507.85</a:t>
              </a:r>
              <a:r>
                <a:rPr lang="zh-CN" altLang="en-US" sz="2000" dirty="0" smtClean="0">
                  <a:latin typeface="微软雅黑" panose="020B0503020204020204" charset="-122"/>
                  <a:ea typeface="微软雅黑" panose="020B0503020204020204" charset="-122"/>
                </a:rPr>
                <a:t>元</a:t>
              </a:r>
              <a:endParaRPr lang="en-US" altLang="de-DE" sz="20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Rectangle 42"/>
            <p:cNvSpPr>
              <a:spLocks noChangeArrowheads="1"/>
            </p:cNvSpPr>
            <p:nvPr/>
          </p:nvSpPr>
          <p:spPr bwMode="auto">
            <a:xfrm>
              <a:off x="470" y="2810"/>
              <a:ext cx="2336" cy="155"/>
            </a:xfrm>
            <a:prstGeom prst="rect">
              <a:avLst/>
            </a:prstGeom>
            <a:noFill/>
            <a:ln w="6350">
              <a:noFill/>
              <a:miter lim="800000"/>
            </a:ln>
            <a:effectLst/>
          </p:spPr>
          <p:txBody>
            <a:bodyPr lIns="0" tIns="0" rIns="0" bIns="0" anchor="ctr">
              <a:spAutoFit/>
            </a:bodyPr>
            <a:lstStyle/>
            <a:p>
              <a:pPr defTabSz="330200">
                <a:lnSpc>
                  <a:spcPct val="95000"/>
                </a:lnSpc>
                <a:spcBef>
                  <a:spcPct val="20000"/>
                </a:spcBef>
                <a:buFontTx/>
                <a:buChar char="•"/>
                <a:tabLst>
                  <a:tab pos="8519795" algn="r"/>
                </a:tabLst>
              </a:pPr>
              <a:r>
                <a:rPr lang="zh-CN" altLang="en-US" dirty="0" smtClean="0">
                  <a:latin typeface="微软雅黑" panose="020B0503020204020204" charset="-122"/>
                  <a:ea typeface="微软雅黑" panose="020B0503020204020204" charset="-122"/>
                </a:rPr>
                <a:t>  租赁费用</a:t>
              </a:r>
              <a:r>
                <a:rPr lang="en-US" altLang="de-DE" dirty="0" smtClean="0"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endParaRPr lang="en-US" altLang="de-DE" dirty="0" smtClean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Freeform 43"/>
            <p:cNvSpPr/>
            <p:nvPr/>
          </p:nvSpPr>
          <p:spPr bwMode="auto">
            <a:xfrm>
              <a:off x="1346" y="1382"/>
              <a:ext cx="4095" cy="1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544" y="0"/>
                </a:cxn>
                <a:cxn ang="0">
                  <a:pos x="4543" y="375"/>
                </a:cxn>
              </a:cxnLst>
              <a:rect l="0" t="0" r="r" b="b"/>
              <a:pathLst>
                <a:path w="4544" h="375">
                  <a:moveTo>
                    <a:pt x="0" y="0"/>
                  </a:moveTo>
                  <a:lnTo>
                    <a:pt x="4544" y="0"/>
                  </a:lnTo>
                  <a:lnTo>
                    <a:pt x="4543" y="375"/>
                  </a:lnTo>
                </a:path>
              </a:pathLst>
            </a:custGeom>
            <a:noFill/>
            <a:ln w="22225" cap="flat" cmpd="sng">
              <a:solidFill>
                <a:schemeClr val="hlink"/>
              </a:solidFill>
              <a:prstDash val="solid"/>
              <a:round/>
            </a:ln>
            <a:effectLst/>
          </p:spPr>
          <p:txBody>
            <a:bodyPr wrap="square" lIns="0" tIns="0" rIns="0" bIns="0" anchor="ctr">
              <a:sp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" name="Freeform 45"/>
            <p:cNvSpPr/>
            <p:nvPr/>
          </p:nvSpPr>
          <p:spPr bwMode="auto">
            <a:xfrm>
              <a:off x="1964" y="1812"/>
              <a:ext cx="3477" cy="1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544" y="0"/>
                </a:cxn>
                <a:cxn ang="0">
                  <a:pos x="4543" y="375"/>
                </a:cxn>
              </a:cxnLst>
              <a:rect l="0" t="0" r="r" b="b"/>
              <a:pathLst>
                <a:path w="4544" h="375">
                  <a:moveTo>
                    <a:pt x="0" y="0"/>
                  </a:moveTo>
                  <a:lnTo>
                    <a:pt x="4544" y="0"/>
                  </a:lnTo>
                  <a:lnTo>
                    <a:pt x="4543" y="375"/>
                  </a:lnTo>
                </a:path>
              </a:pathLst>
            </a:custGeom>
            <a:noFill/>
            <a:ln w="22225" cap="flat" cmpd="sng">
              <a:solidFill>
                <a:schemeClr val="hlink"/>
              </a:solidFill>
              <a:prstDash val="solid"/>
              <a:round/>
            </a:ln>
            <a:effectLst/>
          </p:spPr>
          <p:txBody>
            <a:bodyPr wrap="square" lIns="0" tIns="0" rIns="0" bIns="0" anchor="ctr">
              <a:sp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Freeform 47"/>
            <p:cNvSpPr/>
            <p:nvPr/>
          </p:nvSpPr>
          <p:spPr bwMode="auto">
            <a:xfrm>
              <a:off x="2376" y="2240"/>
              <a:ext cx="3065" cy="1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544" y="0"/>
                </a:cxn>
                <a:cxn ang="0">
                  <a:pos x="4543" y="375"/>
                </a:cxn>
              </a:cxnLst>
              <a:rect l="0" t="0" r="r" b="b"/>
              <a:pathLst>
                <a:path w="4544" h="375">
                  <a:moveTo>
                    <a:pt x="0" y="0"/>
                  </a:moveTo>
                  <a:lnTo>
                    <a:pt x="4544" y="0"/>
                  </a:lnTo>
                  <a:lnTo>
                    <a:pt x="4543" y="375"/>
                  </a:lnTo>
                </a:path>
              </a:pathLst>
            </a:custGeom>
            <a:noFill/>
            <a:ln w="22225" cap="flat" cmpd="sng">
              <a:solidFill>
                <a:schemeClr val="hlink"/>
              </a:solidFill>
              <a:prstDash val="solid"/>
              <a:round/>
            </a:ln>
            <a:effectLst/>
          </p:spPr>
          <p:txBody>
            <a:bodyPr wrap="square" lIns="0" tIns="0" rIns="0" bIns="0" anchor="ctr">
              <a:sp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Freeform 49"/>
            <p:cNvSpPr/>
            <p:nvPr/>
          </p:nvSpPr>
          <p:spPr bwMode="auto">
            <a:xfrm>
              <a:off x="2840" y="2680"/>
              <a:ext cx="2601" cy="1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544" y="0"/>
                </a:cxn>
                <a:cxn ang="0">
                  <a:pos x="4543" y="375"/>
                </a:cxn>
              </a:cxnLst>
              <a:rect l="0" t="0" r="r" b="b"/>
              <a:pathLst>
                <a:path w="4544" h="375">
                  <a:moveTo>
                    <a:pt x="0" y="0"/>
                  </a:moveTo>
                  <a:lnTo>
                    <a:pt x="4544" y="0"/>
                  </a:lnTo>
                  <a:lnTo>
                    <a:pt x="4543" y="375"/>
                  </a:lnTo>
                </a:path>
              </a:pathLst>
            </a:custGeom>
            <a:noFill/>
            <a:ln w="22225" cap="flat" cmpd="sng">
              <a:solidFill>
                <a:schemeClr val="hlink"/>
              </a:solidFill>
              <a:prstDash val="solid"/>
              <a:round/>
            </a:ln>
            <a:effectLst/>
          </p:spPr>
          <p:txBody>
            <a:bodyPr wrap="square" lIns="0" tIns="0" rIns="0" bIns="0" anchor="ctr">
              <a:sp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Freeform 51"/>
            <p:cNvSpPr/>
            <p:nvPr/>
          </p:nvSpPr>
          <p:spPr bwMode="auto">
            <a:xfrm>
              <a:off x="3097" y="3114"/>
              <a:ext cx="2343" cy="1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544" y="0"/>
                </a:cxn>
                <a:cxn ang="0">
                  <a:pos x="4543" y="375"/>
                </a:cxn>
              </a:cxnLst>
              <a:rect l="0" t="0" r="r" b="b"/>
              <a:pathLst>
                <a:path w="4544" h="375">
                  <a:moveTo>
                    <a:pt x="0" y="0"/>
                  </a:moveTo>
                  <a:lnTo>
                    <a:pt x="4544" y="0"/>
                  </a:lnTo>
                  <a:lnTo>
                    <a:pt x="4543" y="375"/>
                  </a:lnTo>
                </a:path>
              </a:pathLst>
            </a:custGeom>
            <a:noFill/>
            <a:ln w="22225" cap="flat" cmpd="sng">
              <a:solidFill>
                <a:schemeClr val="hlink"/>
              </a:solidFill>
              <a:prstDash val="solid"/>
              <a:round/>
            </a:ln>
            <a:effectLst/>
          </p:spPr>
          <p:txBody>
            <a:bodyPr wrap="square" lIns="0" tIns="0" rIns="0" bIns="0" anchor="ctr">
              <a:sp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57158" y="928670"/>
            <a:ext cx="571504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zh-CN" altLang="en-US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各类别费用金额及对比分析</a:t>
            </a:r>
            <a:endParaRPr kumimoji="1" lang="zh-CN" altLang="en-US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5"/>
          <p:cNvGrpSpPr/>
          <p:nvPr/>
        </p:nvGrpSpPr>
        <p:grpSpPr>
          <a:xfrm>
            <a:off x="-25400" y="324129"/>
            <a:ext cx="9144000" cy="477559"/>
            <a:chOff x="-25400" y="324129"/>
            <a:chExt cx="9144000" cy="477559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95263" y="324129"/>
              <a:ext cx="4213225" cy="4603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>
                <a:buFont typeface="Wingdings" panose="05000000000000000000" pitchFamily="2" charset="2"/>
                <a:buChar char="§"/>
              </a:pPr>
              <a:r>
                <a:rPr kumimoji="1" lang="ko-KR" altLang="en-US" sz="2400" b="1" dirty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kumimoji="1" lang="en-US" altLang="zh-CN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kumimoji="1" lang="zh-CN" altLang="en-US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年度行政费用分析报告</a:t>
              </a:r>
              <a:endParaRPr kumimoji="1" lang="ko-KR" altLang="en-US" sz="2400" b="1" dirty="0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-25400" y="801688"/>
              <a:ext cx="9144000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6" name="图表 5"/>
          <p:cNvGraphicFramePr/>
          <p:nvPr/>
        </p:nvGraphicFramePr>
        <p:xfrm>
          <a:off x="1643042" y="1643050"/>
          <a:ext cx="6072230" cy="4357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Line 20"/>
          <p:cNvSpPr>
            <a:spLocks noChangeShapeType="1"/>
          </p:cNvSpPr>
          <p:nvPr/>
        </p:nvSpPr>
        <p:spPr bwMode="auto">
          <a:xfrm>
            <a:off x="230174" y="1514457"/>
            <a:ext cx="7991475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28596" y="857232"/>
            <a:ext cx="3786214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kumimoji="1" lang="zh-CN" altLang="en-US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各类别费用对比分析图</a:t>
            </a:r>
            <a:endParaRPr kumimoji="1" lang="zh-CN" altLang="en-US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5"/>
          <p:cNvGrpSpPr/>
          <p:nvPr/>
        </p:nvGrpSpPr>
        <p:grpSpPr>
          <a:xfrm>
            <a:off x="-25400" y="324129"/>
            <a:ext cx="9144000" cy="477559"/>
            <a:chOff x="-25400" y="324129"/>
            <a:chExt cx="9144000" cy="477559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95263" y="324129"/>
              <a:ext cx="4213225" cy="4603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>
                <a:buFont typeface="Wingdings" panose="05000000000000000000" pitchFamily="2" charset="2"/>
                <a:buChar char="§"/>
              </a:pPr>
              <a:r>
                <a:rPr kumimoji="1" lang="ko-KR" altLang="en-US" sz="2400" b="1" dirty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kumimoji="1" lang="en-US" altLang="zh-CN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kumimoji="1" lang="zh-CN" altLang="en-US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年度行政费用分析报告</a:t>
              </a:r>
              <a:endParaRPr kumimoji="1" lang="ko-KR" altLang="en-US" sz="2400" b="1" dirty="0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-25400" y="801688"/>
              <a:ext cx="9144000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428596" y="3143248"/>
            <a:ext cx="8305800" cy="164307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ko-KR" sz="4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grpSp>
        <p:nvGrpSpPr>
          <p:cNvPr id="3" name="Group 2"/>
          <p:cNvGrpSpPr/>
          <p:nvPr/>
        </p:nvGrpSpPr>
        <p:grpSpPr bwMode="auto">
          <a:xfrm>
            <a:off x="376238" y="1882775"/>
            <a:ext cx="455612" cy="4195763"/>
            <a:chOff x="245" y="1077"/>
            <a:chExt cx="287" cy="2643"/>
          </a:xfrm>
        </p:grpSpPr>
        <p:sp>
          <p:nvSpPr>
            <p:cNvPr id="17" name="Rectangle 3"/>
            <p:cNvSpPr>
              <a:spLocks noChangeArrowheads="1"/>
            </p:cNvSpPr>
            <p:nvPr/>
          </p:nvSpPr>
          <p:spPr bwMode="auto">
            <a:xfrm>
              <a:off x="270" y="1077"/>
              <a:ext cx="260" cy="814"/>
            </a:xfrm>
            <a:prstGeom prst="rect">
              <a:avLst/>
            </a:prstGeom>
            <a:gradFill rotWithShape="1">
              <a:gsLst>
                <a:gs pos="0">
                  <a:srgbClr val="33CCFF"/>
                </a:gs>
                <a:gs pos="100000">
                  <a:srgbClr val="33CC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19050">
              <a:noFill/>
              <a:miter lim="800000"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73" y="1991"/>
              <a:ext cx="259" cy="814"/>
            </a:xfrm>
            <a:prstGeom prst="rect">
              <a:avLst/>
            </a:prstGeom>
            <a:gradFill rotWithShape="1">
              <a:gsLst>
                <a:gs pos="0">
                  <a:srgbClr val="33CCFF"/>
                </a:gs>
                <a:gs pos="100000">
                  <a:srgbClr val="33CC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19050">
              <a:noFill/>
              <a:miter lim="800000"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266" y="2906"/>
              <a:ext cx="259" cy="814"/>
            </a:xfrm>
            <a:prstGeom prst="rect">
              <a:avLst/>
            </a:prstGeom>
            <a:gradFill rotWithShape="1">
              <a:gsLst>
                <a:gs pos="0">
                  <a:srgbClr val="33CCFF"/>
                </a:gs>
                <a:gs pos="100000">
                  <a:srgbClr val="33CC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19050">
              <a:noFill/>
              <a:miter lim="800000"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Text Box 6"/>
            <p:cNvSpPr txBox="1">
              <a:spLocks noChangeArrowheads="1"/>
            </p:cNvSpPr>
            <p:nvPr/>
          </p:nvSpPr>
          <p:spPr bwMode="auto">
            <a:xfrm>
              <a:off x="249" y="1310"/>
              <a:ext cx="263" cy="368"/>
            </a:xfrm>
            <a:prstGeom prst="rect">
              <a:avLst/>
            </a:prstGeom>
            <a:noFill/>
            <a:ln w="19050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3200">
                  <a:solidFill>
                    <a:srgbClr val="ADEAFF"/>
                  </a:solidFill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  <a:endParaRPr kumimoji="1" lang="en-US" altLang="ko-KR" sz="3200">
                <a:solidFill>
                  <a:srgbClr val="ADEA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Text Box 7"/>
            <p:cNvSpPr txBox="1">
              <a:spLocks noChangeArrowheads="1"/>
            </p:cNvSpPr>
            <p:nvPr/>
          </p:nvSpPr>
          <p:spPr bwMode="auto">
            <a:xfrm>
              <a:off x="249" y="2223"/>
              <a:ext cx="263" cy="368"/>
            </a:xfrm>
            <a:prstGeom prst="rect">
              <a:avLst/>
            </a:prstGeom>
            <a:noFill/>
            <a:ln w="19050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3200">
                  <a:solidFill>
                    <a:srgbClr val="ADEAFF"/>
                  </a:solidFill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endParaRPr kumimoji="1" lang="en-US" altLang="ko-KR" sz="3200">
                <a:solidFill>
                  <a:srgbClr val="ADEA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Text Box 8"/>
            <p:cNvSpPr txBox="1">
              <a:spLocks noChangeArrowheads="1"/>
            </p:cNvSpPr>
            <p:nvPr/>
          </p:nvSpPr>
          <p:spPr bwMode="auto">
            <a:xfrm>
              <a:off x="245" y="3154"/>
              <a:ext cx="263" cy="368"/>
            </a:xfrm>
            <a:prstGeom prst="rect">
              <a:avLst/>
            </a:prstGeom>
            <a:noFill/>
            <a:ln w="19050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3200">
                  <a:solidFill>
                    <a:srgbClr val="ADEAFF"/>
                  </a:solidFill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  <a:endParaRPr kumimoji="1" lang="en-US" altLang="ko-KR" sz="3200">
                <a:solidFill>
                  <a:srgbClr val="ADEA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879475" y="1919288"/>
            <a:ext cx="7880350" cy="1301750"/>
          </a:xfrm>
          <a:prstGeom prst="rect">
            <a:avLst/>
          </a:prstGeom>
          <a:gradFill rotWithShape="1">
            <a:gsLst>
              <a:gs pos="0">
                <a:srgbClr val="FFFFFF">
                  <a:gamma/>
                  <a:shade val="46275"/>
                  <a:invGamma/>
                  <a:alpha val="30000"/>
                </a:srgbClr>
              </a:gs>
              <a:gs pos="100000">
                <a:srgbClr val="FFFFFF">
                  <a:alpha val="30000"/>
                </a:srgbClr>
              </a:gs>
            </a:gsLst>
            <a:lin ang="0" scaled="1"/>
          </a:gradFill>
          <a:ln w="9525">
            <a:miter lim="800000"/>
          </a:ln>
          <a:effectLst/>
          <a:scene3d>
            <a:camera prst="legacyObliqueTopLef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Rectangle 10"/>
          <p:cNvSpPr>
            <a:spLocks noChangeArrowheads="1"/>
          </p:cNvSpPr>
          <p:nvPr/>
        </p:nvSpPr>
        <p:spPr bwMode="auto">
          <a:xfrm>
            <a:off x="869950" y="3368675"/>
            <a:ext cx="7880350" cy="13081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miter lim="800000"/>
          </a:ln>
          <a:effectLst/>
          <a:scene3d>
            <a:camera prst="legacyObliqueTopLef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Rectangle 11"/>
          <p:cNvSpPr>
            <a:spLocks noChangeArrowheads="1"/>
          </p:cNvSpPr>
          <p:nvPr/>
        </p:nvSpPr>
        <p:spPr bwMode="auto">
          <a:xfrm>
            <a:off x="860425" y="4818063"/>
            <a:ext cx="7880350" cy="13081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miter lim="800000"/>
          </a:ln>
          <a:effectLst/>
          <a:scene3d>
            <a:camera prst="legacyObliqueTopLef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Rectangle 13"/>
          <p:cNvSpPr>
            <a:spLocks noChangeArrowheads="1"/>
          </p:cNvSpPr>
          <p:nvPr/>
        </p:nvSpPr>
        <p:spPr bwMode="auto">
          <a:xfrm>
            <a:off x="942975" y="1993900"/>
            <a:ext cx="1681163" cy="1292225"/>
          </a:xfrm>
          <a:prstGeom prst="rect">
            <a:avLst/>
          </a:prstGeom>
          <a:gradFill rotWithShape="1">
            <a:gsLst>
              <a:gs pos="0">
                <a:srgbClr val="33CCFF"/>
              </a:gs>
              <a:gs pos="100000">
                <a:srgbClr val="33CCFF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noFill/>
            <a:miter lim="800000"/>
          </a:ln>
          <a:effectLst/>
          <a:scene3d>
            <a:camera prst="legacyObliqueTopLeft"/>
            <a:lightRig rig="legacyFlat3" dir="t"/>
          </a:scene3d>
          <a:sp3d extrusionH="290500" prstMaterial="legacyMatte">
            <a:bevelT w="13500" h="13500" prst="angle"/>
            <a:bevelB w="13500" h="13500" prst="angle"/>
            <a:extrusionClr>
              <a:srgbClr val="33CC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Rectangle 14"/>
          <p:cNvSpPr>
            <a:spLocks noChangeArrowheads="1"/>
          </p:cNvSpPr>
          <p:nvPr/>
        </p:nvSpPr>
        <p:spPr bwMode="auto">
          <a:xfrm>
            <a:off x="936625" y="3443288"/>
            <a:ext cx="1682750" cy="1292225"/>
          </a:xfrm>
          <a:prstGeom prst="rect">
            <a:avLst/>
          </a:prstGeom>
          <a:gradFill rotWithShape="1">
            <a:gsLst>
              <a:gs pos="0">
                <a:srgbClr val="33CCFF"/>
              </a:gs>
              <a:gs pos="100000">
                <a:srgbClr val="33CCFF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noFill/>
            <a:miter lim="800000"/>
          </a:ln>
          <a:effectLst/>
          <a:scene3d>
            <a:camera prst="legacyObliqueTopLeft"/>
            <a:lightRig rig="legacyFlat3" dir="t"/>
          </a:scene3d>
          <a:sp3d extrusionH="290500" prstMaterial="legacyMatte">
            <a:bevelT w="13500" h="13500" prst="angle"/>
            <a:bevelB w="13500" h="13500" prst="angle"/>
            <a:extrusionClr>
              <a:srgbClr val="33CC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925513" y="4895850"/>
            <a:ext cx="1682750" cy="1292225"/>
          </a:xfrm>
          <a:prstGeom prst="rect">
            <a:avLst/>
          </a:prstGeom>
          <a:gradFill rotWithShape="1">
            <a:gsLst>
              <a:gs pos="0">
                <a:srgbClr val="33CCFF"/>
              </a:gs>
              <a:gs pos="100000">
                <a:srgbClr val="33CCFF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noFill/>
            <a:miter lim="800000"/>
          </a:ln>
          <a:effectLst/>
          <a:scene3d>
            <a:camera prst="legacyObliqueTopLeft"/>
            <a:lightRig rig="legacyFlat3" dir="t"/>
          </a:scene3d>
          <a:sp3d extrusionH="290500" prstMaterial="legacyMatte">
            <a:bevelT w="13500" h="13500" prst="angle"/>
            <a:bevelB w="13500" h="13500" prst="angle"/>
            <a:extrusionClr>
              <a:srgbClr val="33CC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 Box 16"/>
          <p:cNvSpPr txBox="1">
            <a:spLocks noChangeArrowheads="1"/>
          </p:cNvSpPr>
          <p:nvPr/>
        </p:nvSpPr>
        <p:spPr bwMode="auto">
          <a:xfrm>
            <a:off x="958850" y="3500438"/>
            <a:ext cx="1612886" cy="1014730"/>
          </a:xfrm>
          <a:prstGeom prst="rect">
            <a:avLst/>
          </a:prstGeom>
          <a:noFill/>
          <a:ln w="19050">
            <a:noFill/>
            <a:miter lim="800000"/>
          </a:ln>
          <a:effectLst>
            <a:outerShdw dist="28398" dir="3806097" algn="ctr" rotWithShape="0">
              <a:srgbClr val="003366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ko-KR" sz="2400" dirty="0" smtClean="0">
                <a:solidFill>
                  <a:srgbClr val="FF9900"/>
                </a:solidFill>
                <a:latin typeface="微软雅黑" panose="020B0503020204020204" charset="-122"/>
                <a:ea typeface="微软雅黑" panose="020B0503020204020204" charset="-122"/>
              </a:rPr>
              <a:t>17</a:t>
            </a:r>
            <a:r>
              <a:rPr lang="zh-CN" altLang="en-US" sz="2400" dirty="0" smtClean="0">
                <a:solidFill>
                  <a:srgbClr val="FF9900"/>
                </a:solidFill>
                <a:latin typeface="微软雅黑" panose="020B0503020204020204" charset="-122"/>
                <a:ea typeface="微软雅黑" panose="020B0503020204020204" charset="-122"/>
              </a:rPr>
              <a:t>年数据</a:t>
            </a:r>
            <a:endParaRPr lang="en-US" altLang="zh-CN" sz="2400" dirty="0" smtClean="0">
              <a:solidFill>
                <a:srgbClr val="FF99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FF9900"/>
                </a:solidFill>
                <a:latin typeface="微软雅黑" panose="020B0503020204020204" charset="-122"/>
                <a:ea typeface="微软雅黑" panose="020B0503020204020204" charset="-122"/>
              </a:rPr>
              <a:t>分析</a:t>
            </a:r>
            <a:endParaRPr lang="ko-KR" altLang="en-US" sz="2400" dirty="0">
              <a:solidFill>
                <a:srgbClr val="FF99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 Box 17"/>
          <p:cNvSpPr txBox="1">
            <a:spLocks noChangeArrowheads="1"/>
          </p:cNvSpPr>
          <p:nvPr/>
        </p:nvSpPr>
        <p:spPr bwMode="auto">
          <a:xfrm>
            <a:off x="819150" y="5305425"/>
            <a:ext cx="1755775" cy="457200"/>
          </a:xfrm>
          <a:prstGeom prst="rect">
            <a:avLst/>
          </a:prstGeom>
          <a:noFill/>
          <a:ln w="19050">
            <a:noFill/>
            <a:miter lim="800000"/>
          </a:ln>
          <a:effectLst>
            <a:outerShdw dist="28398" dir="3806097" algn="ctr" rotWithShape="0">
              <a:srgbClr val="003366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总结</a:t>
            </a:r>
            <a:endParaRPr lang="zh-CN" altLang="en-US" sz="2400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 Box 18"/>
          <p:cNvSpPr txBox="1">
            <a:spLocks noChangeArrowheads="1"/>
          </p:cNvSpPr>
          <p:nvPr/>
        </p:nvSpPr>
        <p:spPr bwMode="auto">
          <a:xfrm>
            <a:off x="1057260" y="2354263"/>
            <a:ext cx="1443038" cy="457200"/>
          </a:xfrm>
          <a:prstGeom prst="rect">
            <a:avLst/>
          </a:prstGeom>
          <a:noFill/>
          <a:ln w="19050">
            <a:noFill/>
            <a:miter lim="800000"/>
          </a:ln>
          <a:effectLst>
            <a:outerShdw dist="28398" dir="3806097" algn="ctr" rotWithShape="0">
              <a:srgbClr val="003366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费用分类</a:t>
            </a:r>
            <a:endParaRPr lang="zh-CN" altLang="en-US" sz="2400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Rectangle 19"/>
          <p:cNvSpPr>
            <a:spLocks noChangeArrowheads="1"/>
          </p:cNvSpPr>
          <p:nvPr/>
        </p:nvSpPr>
        <p:spPr bwMode="auto">
          <a:xfrm>
            <a:off x="2738438" y="2238375"/>
            <a:ext cx="5715000" cy="72072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rgbClr val="003366"/>
            </a:outerShdw>
          </a:effectLst>
        </p:spPr>
        <p:txBody>
          <a:bodyPr wrap="none" anchor="ctr"/>
          <a:lstStyle/>
          <a:p>
            <a:pPr latinLnBrk="1">
              <a:buFont typeface="Wingdings" panose="05000000000000000000" pitchFamily="2" charset="2"/>
              <a:buChar char="l"/>
            </a:pPr>
            <a:r>
              <a:rPr kumimoji="1" lang="ko-KR" altLang="en-US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kumimoji="1" lang="zh-CN" altLang="en-US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行政费用类别划分</a:t>
            </a:r>
            <a:endParaRPr kumimoji="1" lang="en-US" altLang="zh-CN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atinLnBrk="1"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各类别费用构成项目</a:t>
            </a:r>
            <a:endParaRPr kumimoji="1" lang="ko-KR" altLang="en-US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Rectangle 20"/>
          <p:cNvSpPr>
            <a:spLocks noChangeArrowheads="1"/>
          </p:cNvSpPr>
          <p:nvPr/>
        </p:nvSpPr>
        <p:spPr bwMode="auto">
          <a:xfrm>
            <a:off x="2747963" y="3636969"/>
            <a:ext cx="5715000" cy="792163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rgbClr val="003366"/>
            </a:outerShdw>
          </a:effectLst>
        </p:spPr>
        <p:txBody>
          <a:bodyPr wrap="none" anchor="ctr"/>
          <a:lstStyle/>
          <a:p>
            <a:pPr latinLnBrk="1"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各类别费用金额及对比分析</a:t>
            </a:r>
            <a:endParaRPr kumimoji="1" lang="en-US" altLang="zh-CN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atinLnBrk="1"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FF9900"/>
                </a:solidFill>
                <a:latin typeface="微软雅黑" panose="020B0503020204020204" charset="-122"/>
                <a:ea typeface="微软雅黑" panose="020B0503020204020204" charset="-122"/>
              </a:rPr>
              <a:t> 各项目在各类费用中所占比例及分析</a:t>
            </a:r>
            <a:endParaRPr kumimoji="1" lang="en-US" altLang="ko-KR" dirty="0">
              <a:solidFill>
                <a:srgbClr val="FF99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Rectangle 21"/>
          <p:cNvSpPr>
            <a:spLocks noChangeArrowheads="1"/>
          </p:cNvSpPr>
          <p:nvPr/>
        </p:nvSpPr>
        <p:spPr bwMode="auto">
          <a:xfrm>
            <a:off x="2771774" y="5162550"/>
            <a:ext cx="1728788" cy="647700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rgbClr val="003366"/>
            </a:outerShdw>
          </a:effectLst>
        </p:spPr>
        <p:txBody>
          <a:bodyPr wrap="none" anchor="ctr"/>
          <a:lstStyle/>
          <a:p>
            <a:pPr latinLnBrk="1">
              <a:buFont typeface="Wingdings" panose="05000000000000000000" pitchFamily="2" charset="2"/>
              <a:buChar char="l"/>
            </a:pPr>
            <a:r>
              <a:rPr kumimoji="1" lang="ko-KR" altLang="en-US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kumimoji="1" lang="zh-CN" altLang="en-US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分析总结</a:t>
            </a:r>
            <a:endParaRPr kumimoji="1" lang="ko-KR" altLang="en-US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Rectangle 2"/>
          <p:cNvSpPr txBox="1">
            <a:spLocks noChangeArrowheads="1"/>
          </p:cNvSpPr>
          <p:nvPr/>
        </p:nvSpPr>
        <p:spPr>
          <a:xfrm>
            <a:off x="428596" y="78579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rPr>
              <a:t>目   录</a:t>
            </a:r>
            <a:endParaRPr kumimoji="0" lang="zh-CN" alt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bldLvl="0" animBg="1"/>
      <p:bldP spid="30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5"/>
          <p:cNvGrpSpPr/>
          <p:nvPr/>
        </p:nvGrpSpPr>
        <p:grpSpPr>
          <a:xfrm>
            <a:off x="-25400" y="324129"/>
            <a:ext cx="9144000" cy="477559"/>
            <a:chOff x="-25400" y="324129"/>
            <a:chExt cx="9144000" cy="477559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95263" y="324129"/>
              <a:ext cx="4213225" cy="4603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>
                <a:buFont typeface="Wingdings" panose="05000000000000000000" pitchFamily="2" charset="2"/>
                <a:buChar char="§"/>
              </a:pPr>
              <a:r>
                <a:rPr kumimoji="1" lang="ko-KR" altLang="en-US" sz="2400" b="1" dirty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kumimoji="1" lang="en-US" altLang="zh-CN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kumimoji="1" lang="zh-CN" altLang="en-US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年度行政费用分析报告</a:t>
              </a:r>
              <a:endParaRPr kumimoji="1" lang="ko-KR" altLang="en-US" sz="2400" b="1" dirty="0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-25400" y="801688"/>
              <a:ext cx="9144000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65" name="图表 64"/>
          <p:cNvGraphicFramePr/>
          <p:nvPr/>
        </p:nvGraphicFramePr>
        <p:xfrm>
          <a:off x="214282" y="1571612"/>
          <a:ext cx="8572560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3" name="AutoShape 16"/>
          <p:cNvSpPr>
            <a:spLocks noChangeArrowheads="1"/>
          </p:cNvSpPr>
          <p:nvPr/>
        </p:nvSpPr>
        <p:spPr bwMode="gray">
          <a:xfrm>
            <a:off x="661958" y="1047733"/>
            <a:ext cx="49530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CN" altLang="zh-CN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AutoShape 17"/>
          <p:cNvSpPr>
            <a:spLocks noChangeArrowheads="1"/>
          </p:cNvSpPr>
          <p:nvPr/>
        </p:nvSpPr>
        <p:spPr bwMode="gray">
          <a:xfrm>
            <a:off x="357158" y="928670"/>
            <a:ext cx="685800" cy="685800"/>
          </a:xfrm>
          <a:prstGeom prst="diamon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zh-CN" altLang="en-US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gray">
          <a:xfrm>
            <a:off x="1195358" y="1103295"/>
            <a:ext cx="4114800" cy="3667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车辆使用费中，各项目金额及对比</a:t>
            </a:r>
            <a:endParaRPr lang="zh-CN" altLang="en-US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Text Box 19"/>
          <p:cNvSpPr txBox="1">
            <a:spLocks noChangeArrowheads="1"/>
          </p:cNvSpPr>
          <p:nvPr/>
        </p:nvSpPr>
        <p:spPr bwMode="gray">
          <a:xfrm>
            <a:off x="511145" y="1027095"/>
            <a:ext cx="340157" cy="46166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400" b="1" dirty="0" smtClean="0"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en-US" altLang="zh-CN" sz="2400" b="1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5"/>
          <p:cNvGrpSpPr/>
          <p:nvPr/>
        </p:nvGrpSpPr>
        <p:grpSpPr>
          <a:xfrm>
            <a:off x="-25400" y="324129"/>
            <a:ext cx="9144000" cy="477559"/>
            <a:chOff x="-25400" y="324129"/>
            <a:chExt cx="9144000" cy="477559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95263" y="324129"/>
              <a:ext cx="4213225" cy="4603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>
                <a:buFont typeface="Wingdings" panose="05000000000000000000" pitchFamily="2" charset="2"/>
                <a:buChar char="§"/>
              </a:pPr>
              <a:r>
                <a:rPr kumimoji="1" lang="ko-KR" altLang="en-US" sz="2400" b="1" dirty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kumimoji="1" lang="en-US" altLang="zh-CN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kumimoji="1" lang="zh-CN" altLang="en-US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年度行政费用分析报告</a:t>
              </a:r>
              <a:endParaRPr kumimoji="1" lang="ko-KR" altLang="en-US" sz="2400" b="1" dirty="0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-25400" y="801688"/>
              <a:ext cx="9144000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3" name="AutoShape 16"/>
          <p:cNvSpPr>
            <a:spLocks noChangeArrowheads="1"/>
          </p:cNvSpPr>
          <p:nvPr/>
        </p:nvSpPr>
        <p:spPr bwMode="gray">
          <a:xfrm>
            <a:off x="661958" y="1047733"/>
            <a:ext cx="49530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zh-CN" altLang="zh-CN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AutoShape 17"/>
          <p:cNvSpPr>
            <a:spLocks noChangeArrowheads="1"/>
          </p:cNvSpPr>
          <p:nvPr/>
        </p:nvSpPr>
        <p:spPr bwMode="gray">
          <a:xfrm>
            <a:off x="357158" y="928670"/>
            <a:ext cx="685800" cy="685800"/>
          </a:xfrm>
          <a:prstGeom prst="diamon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zh-CN" altLang="en-US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gray">
          <a:xfrm>
            <a:off x="1195358" y="1103295"/>
            <a:ext cx="4114800" cy="3667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车辆使用费分析说明</a:t>
            </a:r>
            <a:endParaRPr lang="zh-CN" altLang="en-US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8596" y="2143116"/>
            <a:ext cx="8072494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latin typeface="微软雅黑" panose="020B0503020204020204" charset="-122"/>
                <a:ea typeface="微软雅黑" panose="020B0503020204020204" charset="-122"/>
              </a:rPr>
              <a:t>        2020</a:t>
            </a: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年度车辆使用费中，主要包含总经办领导车辆以及行政部公车，分配比例如下：</a:t>
            </a:r>
            <a:endParaRPr lang="en-US" altLang="zh-CN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13" name="图表 12"/>
          <p:cNvGraphicFramePr/>
          <p:nvPr/>
        </p:nvGraphicFramePr>
        <p:xfrm>
          <a:off x="1857356" y="3143248"/>
          <a:ext cx="4214842" cy="2286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71472" y="5572140"/>
            <a:ext cx="807249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latin typeface="微软雅黑" panose="020B0503020204020204" charset="-122"/>
                <a:ea typeface="微软雅黑" panose="020B0503020204020204" charset="-122"/>
              </a:rPr>
              <a:t>        </a:t>
            </a: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基本属于正常支出情况。</a:t>
            </a:r>
            <a:endParaRPr lang="en-US" altLang="zh-CN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5"/>
          <p:cNvGrpSpPr/>
          <p:nvPr/>
        </p:nvGrpSpPr>
        <p:grpSpPr>
          <a:xfrm>
            <a:off x="-25400" y="324129"/>
            <a:ext cx="9144000" cy="477559"/>
            <a:chOff x="-25400" y="324129"/>
            <a:chExt cx="9144000" cy="477559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95263" y="324129"/>
              <a:ext cx="4213225" cy="4603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>
                <a:buFont typeface="Wingdings" panose="05000000000000000000" pitchFamily="2" charset="2"/>
                <a:buChar char="§"/>
              </a:pPr>
              <a:r>
                <a:rPr kumimoji="1" lang="ko-KR" altLang="en-US" sz="2400" b="1" dirty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kumimoji="1" lang="en-US" altLang="zh-CN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kumimoji="1" lang="zh-CN" altLang="en-US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年度行政费用分析报告</a:t>
              </a:r>
              <a:endParaRPr kumimoji="1" lang="ko-KR" altLang="en-US" sz="2400" b="1" dirty="0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-25400" y="801688"/>
              <a:ext cx="9144000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6" name="图表 5"/>
          <p:cNvGraphicFramePr/>
          <p:nvPr/>
        </p:nvGraphicFramePr>
        <p:xfrm>
          <a:off x="428596" y="1500174"/>
          <a:ext cx="8358246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8" name="AutoShape 16"/>
          <p:cNvSpPr>
            <a:spLocks noChangeArrowheads="1"/>
          </p:cNvSpPr>
          <p:nvPr/>
        </p:nvSpPr>
        <p:spPr bwMode="gray">
          <a:xfrm>
            <a:off x="609576" y="944546"/>
            <a:ext cx="49530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CN" altLang="zh-CN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AutoShape 17"/>
          <p:cNvSpPr>
            <a:spLocks noChangeArrowheads="1"/>
          </p:cNvSpPr>
          <p:nvPr/>
        </p:nvSpPr>
        <p:spPr bwMode="gray">
          <a:xfrm>
            <a:off x="304776" y="825483"/>
            <a:ext cx="685800" cy="685800"/>
          </a:xfrm>
          <a:prstGeom prst="diamon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zh-CN" altLang="en-US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gray">
          <a:xfrm>
            <a:off x="1142976" y="1000108"/>
            <a:ext cx="4114800" cy="3667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**大厦费用中，各项目金额及对比</a:t>
            </a:r>
            <a:endParaRPr lang="zh-CN" altLang="en-US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Text Box 19"/>
          <p:cNvSpPr txBox="1">
            <a:spLocks noChangeArrowheads="1"/>
          </p:cNvSpPr>
          <p:nvPr/>
        </p:nvSpPr>
        <p:spPr bwMode="gray">
          <a:xfrm>
            <a:off x="458763" y="923908"/>
            <a:ext cx="340157" cy="46166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400" b="1" dirty="0" smtClean="0"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en-US" altLang="zh-CN" sz="2400" b="1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5"/>
          <p:cNvGrpSpPr/>
          <p:nvPr/>
        </p:nvGrpSpPr>
        <p:grpSpPr>
          <a:xfrm>
            <a:off x="-25400" y="324129"/>
            <a:ext cx="9144000" cy="477559"/>
            <a:chOff x="-25400" y="324129"/>
            <a:chExt cx="9144000" cy="477559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95263" y="324129"/>
              <a:ext cx="4213225" cy="4603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>
                <a:buFont typeface="Wingdings" panose="05000000000000000000" pitchFamily="2" charset="2"/>
                <a:buChar char="§"/>
              </a:pPr>
              <a:r>
                <a:rPr kumimoji="1" lang="ko-KR" altLang="en-US" sz="2400" b="1" dirty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kumimoji="1" lang="en-US" altLang="zh-CN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kumimoji="1" lang="zh-CN" altLang="en-US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年度行政费用分析报告</a:t>
              </a:r>
              <a:endParaRPr kumimoji="1" lang="ko-KR" altLang="en-US" sz="2400" b="1" dirty="0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-25400" y="801688"/>
              <a:ext cx="9144000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8" name="AutoShape 16"/>
          <p:cNvSpPr>
            <a:spLocks noChangeArrowheads="1"/>
          </p:cNvSpPr>
          <p:nvPr/>
        </p:nvSpPr>
        <p:spPr bwMode="gray">
          <a:xfrm>
            <a:off x="609576" y="944546"/>
            <a:ext cx="49530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CN" altLang="zh-CN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AutoShape 17"/>
          <p:cNvSpPr>
            <a:spLocks noChangeArrowheads="1"/>
          </p:cNvSpPr>
          <p:nvPr/>
        </p:nvSpPr>
        <p:spPr bwMode="gray">
          <a:xfrm>
            <a:off x="304776" y="825483"/>
            <a:ext cx="685800" cy="685800"/>
          </a:xfrm>
          <a:prstGeom prst="diamon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zh-CN" altLang="en-US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gray">
          <a:xfrm>
            <a:off x="1142976" y="1000108"/>
            <a:ext cx="4114800" cy="3667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altLang="zh-CN" dirty="0" smtClean="0">
                <a:latin typeface="微软雅黑" panose="020B0503020204020204" charset="-122"/>
                <a:ea typeface="微软雅黑" panose="020B0503020204020204" charset="-122"/>
              </a:rPr>
              <a:t>**</a:t>
            </a: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大厦费用分析说明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Text Box 19"/>
          <p:cNvSpPr txBox="1">
            <a:spLocks noChangeArrowheads="1"/>
          </p:cNvSpPr>
          <p:nvPr/>
        </p:nvSpPr>
        <p:spPr bwMode="gray">
          <a:xfrm>
            <a:off x="458763" y="923908"/>
            <a:ext cx="340157" cy="46166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400" b="1" dirty="0" smtClean="0"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en-US" altLang="zh-CN" sz="2400" b="1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8596" y="1714488"/>
            <a:ext cx="8072494" cy="161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latin typeface="微软雅黑" panose="020B0503020204020204" charset="-122"/>
                <a:ea typeface="微软雅黑" panose="020B0503020204020204" charset="-122"/>
              </a:rPr>
              <a:t>2020</a:t>
            </a: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年度</a:t>
            </a:r>
            <a:r>
              <a:rPr lang="en-US" altLang="zh-CN" dirty="0" smtClean="0">
                <a:latin typeface="微软雅黑" panose="020B0503020204020204" charset="-122"/>
                <a:ea typeface="微软雅黑" panose="020B0503020204020204" charset="-122"/>
              </a:rPr>
              <a:t>**</a:t>
            </a: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大厦相关费用中，</a:t>
            </a:r>
            <a:endParaRPr lang="en-US" altLang="zh-CN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 smtClean="0"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、物业管理费：属于合同约定费用，包含以下部分：</a:t>
            </a:r>
            <a:endParaRPr lang="en-US" altLang="zh-CN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en-US" altLang="zh-CN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3" name="Group 3"/>
          <p:cNvGrpSpPr/>
          <p:nvPr/>
        </p:nvGrpSpPr>
        <p:grpSpPr bwMode="auto">
          <a:xfrm>
            <a:off x="285720" y="2609872"/>
            <a:ext cx="8429652" cy="3050635"/>
            <a:chOff x="1104" y="1152"/>
            <a:chExt cx="3696" cy="2703"/>
          </a:xfrm>
        </p:grpSpPr>
        <p:sp>
          <p:nvSpPr>
            <p:cNvPr id="14" name="AutoShape 4"/>
            <p:cNvSpPr>
              <a:spLocks noChangeArrowheads="1"/>
            </p:cNvSpPr>
            <p:nvPr/>
          </p:nvSpPr>
          <p:spPr bwMode="gray">
            <a:xfrm>
              <a:off x="1104" y="1152"/>
              <a:ext cx="3696" cy="834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DDDDDD">
                    <a:gamma/>
                    <a:tint val="51373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AutoShape 5"/>
            <p:cNvSpPr>
              <a:spLocks noChangeArrowheads="1"/>
            </p:cNvSpPr>
            <p:nvPr/>
          </p:nvSpPr>
          <p:spPr bwMode="gray">
            <a:xfrm>
              <a:off x="1185" y="1229"/>
              <a:ext cx="712" cy="68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38100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Freeform 6"/>
            <p:cNvSpPr/>
            <p:nvPr/>
          </p:nvSpPr>
          <p:spPr bwMode="gray">
            <a:xfrm>
              <a:off x="1229" y="1273"/>
              <a:ext cx="356" cy="341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tint val="54510"/>
                    <a:invGamma/>
                  </a:schemeClr>
                </a:gs>
                <a:gs pos="5000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54510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Text Box 7"/>
            <p:cNvSpPr txBox="1">
              <a:spLocks noChangeArrowheads="1"/>
            </p:cNvSpPr>
            <p:nvPr/>
          </p:nvSpPr>
          <p:spPr bwMode="gray">
            <a:xfrm>
              <a:off x="1245" y="1415"/>
              <a:ext cx="600" cy="355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8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  1</a:t>
              </a:r>
              <a:r>
                <a:rPr lang="zh-CN" altLang="en-US" sz="28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）</a:t>
              </a:r>
              <a:endParaRPr lang="en-US" altLang="zh-CN" sz="28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Text Box 8"/>
            <p:cNvSpPr txBox="1">
              <a:spLocks noChangeArrowheads="1"/>
            </p:cNvSpPr>
            <p:nvPr/>
          </p:nvSpPr>
          <p:spPr bwMode="gray">
            <a:xfrm>
              <a:off x="1995" y="1475"/>
              <a:ext cx="2716" cy="299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年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8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月入住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**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大厦前还缴纳了原办公地点物业管理费</a:t>
              </a:r>
              <a:endParaRPr lang="en-US" altLang="zh-CN"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AutoShape 9"/>
            <p:cNvSpPr>
              <a:spLocks noChangeArrowheads="1"/>
            </p:cNvSpPr>
            <p:nvPr/>
          </p:nvSpPr>
          <p:spPr bwMode="gray">
            <a:xfrm>
              <a:off x="1104" y="2074"/>
              <a:ext cx="3696" cy="833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DDDDDD">
                    <a:gamma/>
                    <a:tint val="51373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AutoShape 10"/>
            <p:cNvSpPr>
              <a:spLocks noChangeArrowheads="1"/>
            </p:cNvSpPr>
            <p:nvPr/>
          </p:nvSpPr>
          <p:spPr bwMode="gray">
            <a:xfrm>
              <a:off x="1185" y="2150"/>
              <a:ext cx="712" cy="68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38100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Freeform 11"/>
            <p:cNvSpPr/>
            <p:nvPr/>
          </p:nvSpPr>
          <p:spPr bwMode="gray">
            <a:xfrm>
              <a:off x="1229" y="2194"/>
              <a:ext cx="356" cy="341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42353"/>
                    <a:invGamma/>
                  </a:schemeClr>
                </a:gs>
                <a:gs pos="100000">
                  <a:schemeClr val="folHlink">
                    <a:alpha val="0"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Text Box 12"/>
            <p:cNvSpPr txBox="1">
              <a:spLocks noChangeArrowheads="1"/>
            </p:cNvSpPr>
            <p:nvPr/>
          </p:nvSpPr>
          <p:spPr bwMode="gray">
            <a:xfrm>
              <a:off x="1245" y="2338"/>
              <a:ext cx="600" cy="355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8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  2</a:t>
              </a:r>
              <a:r>
                <a:rPr lang="zh-CN" altLang="en-US" sz="28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）</a:t>
              </a:r>
              <a:endParaRPr lang="en-US" altLang="zh-CN" sz="28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Text Box 13"/>
            <p:cNvSpPr txBox="1">
              <a:spLocks noChangeArrowheads="1"/>
            </p:cNvSpPr>
            <p:nvPr/>
          </p:nvSpPr>
          <p:spPr bwMode="gray">
            <a:xfrm>
              <a:off x="1995" y="2246"/>
              <a:ext cx="2716" cy="517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大厦物业费：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1453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元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/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年（合同期限为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年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7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月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日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-2020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年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7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月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日），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年缴纳了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5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个月的费用，即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663.75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元</a:t>
              </a:r>
              <a:endParaRPr lang="en-US" altLang="zh-CN"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AutoShape 14"/>
            <p:cNvSpPr>
              <a:spLocks noChangeArrowheads="1"/>
            </p:cNvSpPr>
            <p:nvPr/>
          </p:nvSpPr>
          <p:spPr bwMode="gray">
            <a:xfrm>
              <a:off x="1104" y="3006"/>
              <a:ext cx="3696" cy="834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DDDDDD">
                    <a:gamma/>
                    <a:tint val="51373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" name="AutoShape 15"/>
            <p:cNvSpPr>
              <a:spLocks noChangeArrowheads="1"/>
            </p:cNvSpPr>
            <p:nvPr/>
          </p:nvSpPr>
          <p:spPr bwMode="gray">
            <a:xfrm>
              <a:off x="1185" y="3083"/>
              <a:ext cx="712" cy="68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38100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Freeform 16"/>
            <p:cNvSpPr/>
            <p:nvPr/>
          </p:nvSpPr>
          <p:spPr bwMode="gray">
            <a:xfrm>
              <a:off x="1229" y="3127"/>
              <a:ext cx="356" cy="341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tint val="48627"/>
                    <a:invGamma/>
                  </a:schemeClr>
                </a:gs>
                <a:gs pos="100000">
                  <a:schemeClr val="hlink">
                    <a:alpha val="0"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</a:ln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Text Box 17"/>
            <p:cNvSpPr txBox="1">
              <a:spLocks noChangeArrowheads="1"/>
            </p:cNvSpPr>
            <p:nvPr/>
          </p:nvSpPr>
          <p:spPr bwMode="gray">
            <a:xfrm>
              <a:off x="1245" y="3269"/>
              <a:ext cx="566" cy="375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8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   3</a:t>
              </a:r>
              <a:r>
                <a:rPr lang="zh-CN" altLang="en-US" sz="28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）</a:t>
              </a:r>
              <a:endParaRPr lang="en-US" altLang="zh-CN" sz="28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Text Box 18"/>
            <p:cNvSpPr txBox="1">
              <a:spLocks noChangeArrowheads="1"/>
            </p:cNvSpPr>
            <p:nvPr/>
          </p:nvSpPr>
          <p:spPr bwMode="gray">
            <a:xfrm>
              <a:off x="1995" y="3120"/>
              <a:ext cx="2805" cy="735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望京实业物业费：物业服务费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37.94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元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/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年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+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代收垃圾消纳费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40.37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元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/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年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(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自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年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6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月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日起缴纳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) 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，约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2.78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元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/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月，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年缴纳了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7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个月的费用，即约</a:t>
              </a:r>
              <a:r>
                <a:rPr lang="en-US" altLang="zh-CN" sz="1600" dirty="0" smtClean="0">
                  <a:latin typeface="微软雅黑" panose="020B0503020204020204" charset="-122"/>
                  <a:ea typeface="微软雅黑" panose="020B0503020204020204" charset="-122"/>
                </a:rPr>
                <a:t>2016.43</a:t>
              </a:r>
              <a:r>
                <a:rPr lang="zh-CN" altLang="en-US" sz="1600" dirty="0" smtClean="0">
                  <a:latin typeface="微软雅黑" panose="020B0503020204020204" charset="-122"/>
                  <a:ea typeface="微软雅黑" panose="020B0503020204020204" charset="-122"/>
                </a:rPr>
                <a:t>元</a:t>
              </a:r>
              <a:endParaRPr lang="en-US" altLang="zh-CN"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428596" y="5857892"/>
            <a:ext cx="8072494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说明：待</a:t>
            </a:r>
            <a:r>
              <a:rPr lang="en-US" altLang="zh-CN" dirty="0" smtClean="0">
                <a:latin typeface="微软雅黑" panose="020B0503020204020204" charset="-122"/>
                <a:ea typeface="微软雅黑" panose="020B0503020204020204" charset="-122"/>
              </a:rPr>
              <a:t>2018</a:t>
            </a: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年开始，若无特殊情况，每年只需支付</a:t>
            </a:r>
            <a:r>
              <a:rPr lang="en-US" altLang="zh-CN" dirty="0" smtClean="0">
                <a:latin typeface="微软雅黑" panose="020B0503020204020204" charset="-122"/>
                <a:ea typeface="微软雅黑" panose="020B0503020204020204" charset="-122"/>
              </a:rPr>
              <a:t>15.37</a:t>
            </a: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元即可。</a:t>
            </a:r>
            <a:endParaRPr lang="en-US" altLang="zh-CN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5"/>
          <p:cNvGrpSpPr/>
          <p:nvPr/>
        </p:nvGrpSpPr>
        <p:grpSpPr>
          <a:xfrm>
            <a:off x="-25400" y="324129"/>
            <a:ext cx="9144000" cy="477559"/>
            <a:chOff x="-25400" y="324129"/>
            <a:chExt cx="9144000" cy="477559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95263" y="324129"/>
              <a:ext cx="4213225" cy="4603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>
                <a:buFont typeface="Wingdings" panose="05000000000000000000" pitchFamily="2" charset="2"/>
                <a:buChar char="§"/>
              </a:pPr>
              <a:r>
                <a:rPr kumimoji="1" lang="ko-KR" altLang="en-US" sz="2400" b="1" dirty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kumimoji="1" lang="en-US" altLang="zh-CN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kumimoji="1" lang="zh-CN" altLang="en-US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年度行政费用分析报告</a:t>
              </a:r>
              <a:endParaRPr kumimoji="1" lang="ko-KR" altLang="en-US" sz="2400" b="1" dirty="0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-25400" y="801688"/>
              <a:ext cx="9144000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8" name="AutoShape 16"/>
          <p:cNvSpPr>
            <a:spLocks noChangeArrowheads="1"/>
          </p:cNvSpPr>
          <p:nvPr/>
        </p:nvSpPr>
        <p:spPr bwMode="gray">
          <a:xfrm>
            <a:off x="609576" y="944546"/>
            <a:ext cx="49530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CN" altLang="zh-CN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AutoShape 17"/>
          <p:cNvSpPr>
            <a:spLocks noChangeArrowheads="1"/>
          </p:cNvSpPr>
          <p:nvPr/>
        </p:nvSpPr>
        <p:spPr bwMode="gray">
          <a:xfrm>
            <a:off x="304776" y="825483"/>
            <a:ext cx="685800" cy="685800"/>
          </a:xfrm>
          <a:prstGeom prst="diamon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zh-CN" altLang="en-US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gray">
          <a:xfrm>
            <a:off x="1142976" y="1000108"/>
            <a:ext cx="4114800" cy="3667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**大厦费用分析说明</a:t>
            </a:r>
            <a:endParaRPr lang="zh-CN" altLang="en-US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Text Box 19"/>
          <p:cNvSpPr txBox="1">
            <a:spLocks noChangeArrowheads="1"/>
          </p:cNvSpPr>
          <p:nvPr/>
        </p:nvSpPr>
        <p:spPr bwMode="gray">
          <a:xfrm>
            <a:off x="458763" y="923908"/>
            <a:ext cx="340157" cy="46166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400" b="1" dirty="0" smtClean="0"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en-US" altLang="zh-CN" sz="2400" b="1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AutoShape 3"/>
          <p:cNvSpPr>
            <a:spLocks noChangeArrowheads="1"/>
          </p:cNvSpPr>
          <p:nvPr/>
        </p:nvSpPr>
        <p:spPr bwMode="gray">
          <a:xfrm>
            <a:off x="142875" y="1600200"/>
            <a:ext cx="2743200" cy="4419600"/>
          </a:xfrm>
          <a:prstGeom prst="rightArrow">
            <a:avLst>
              <a:gd name="adj1" fmla="val 62787"/>
              <a:gd name="adj2" fmla="val 41259"/>
            </a:avLst>
          </a:prstGeom>
          <a:gradFill rotWithShape="1">
            <a:gsLst>
              <a:gs pos="0">
                <a:schemeClr val="bg2">
                  <a:gamma/>
                  <a:tint val="0"/>
                  <a:invGamma/>
                  <a:alpha val="0"/>
                </a:schemeClr>
              </a:gs>
              <a:gs pos="100000">
                <a:schemeClr val="bg2">
                  <a:alpha val="50000"/>
                </a:schemeClr>
              </a:gs>
            </a:gsLst>
            <a:lin ang="0" scaled="1"/>
          </a:gradFill>
          <a:ln w="19050" cap="rnd" algn="ctr">
            <a:solidFill>
              <a:schemeClr val="bg2"/>
            </a:solidFill>
            <a:prstDash val="sysDot"/>
            <a:miter lim="800000"/>
          </a:ln>
          <a:effectLst/>
        </p:spPr>
        <p:txBody>
          <a:bodyPr wrap="none" anchor="ctr"/>
          <a:lstStyle/>
          <a:p>
            <a:pPr algn="ctr"/>
            <a:endParaRPr lang="zh-CN" altLang="zh-CN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black">
          <a:xfrm>
            <a:off x="928662" y="2500306"/>
            <a:ext cx="709587" cy="24612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120650" indent="-120650" algn="ctr" eaLnBrk="0" hangingPunct="0">
              <a:buFont typeface="Wingdings" panose="05000000000000000000" pitchFamily="2" charset="2"/>
              <a:buNone/>
            </a:pPr>
            <a:r>
              <a:rPr lang="en-US" altLang="zh-CN" sz="1400" b="1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400" b="1" dirty="0" smtClean="0">
                <a:solidFill>
                  <a:srgbClr val="218321"/>
                </a:solidFill>
                <a:latin typeface="微软雅黑" panose="020B0503020204020204" charset="-122"/>
                <a:ea typeface="微软雅黑" panose="020B0503020204020204" charset="-122"/>
              </a:rPr>
              <a:t>2020</a:t>
            </a:r>
            <a:endParaRPr lang="en-US" altLang="zh-CN" sz="1400" b="1" dirty="0" smtClean="0">
              <a:solidFill>
                <a:srgbClr val="21832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20650" indent="-120650" algn="ctr" eaLnBrk="0" hangingPunct="0">
              <a:buFont typeface="Wingdings" panose="05000000000000000000" pitchFamily="2" charset="2"/>
              <a:buNone/>
            </a:pPr>
            <a:r>
              <a:rPr lang="zh-CN" altLang="en-US" sz="1400" b="1" dirty="0" smtClean="0">
                <a:solidFill>
                  <a:srgbClr val="218321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endParaRPr lang="en-US" altLang="zh-CN" sz="1400" b="1" dirty="0" smtClean="0">
              <a:solidFill>
                <a:srgbClr val="21832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20650" indent="-120650" algn="ctr" eaLnBrk="0" hangingPunct="0">
              <a:buFont typeface="Wingdings" panose="05000000000000000000" pitchFamily="2" charset="2"/>
              <a:buNone/>
            </a:pPr>
            <a:r>
              <a:rPr lang="zh-CN" altLang="en-US" sz="1400" b="1" dirty="0" smtClean="0">
                <a:solidFill>
                  <a:srgbClr val="218321"/>
                </a:solidFill>
                <a:latin typeface="微软雅黑" panose="020B0503020204020204" charset="-122"/>
                <a:ea typeface="微软雅黑" panose="020B0503020204020204" charset="-122"/>
              </a:rPr>
              <a:t>度</a:t>
            </a:r>
            <a:endParaRPr lang="en-US" altLang="zh-CN" sz="1400" b="1" dirty="0" smtClean="0">
              <a:solidFill>
                <a:srgbClr val="21832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20650" indent="-120650" algn="ctr" eaLnBrk="0" hangingPunct="0">
              <a:buFont typeface="Wingdings" panose="05000000000000000000" pitchFamily="2" charset="2"/>
              <a:buNone/>
            </a:pPr>
            <a:r>
              <a:rPr lang="en-US" altLang="zh-CN" sz="1400" b="1" dirty="0" smtClean="0">
                <a:solidFill>
                  <a:srgbClr val="218321"/>
                </a:solidFill>
                <a:latin typeface="微软雅黑" panose="020B0503020204020204" charset="-122"/>
                <a:ea typeface="微软雅黑" panose="020B0503020204020204" charset="-122"/>
              </a:rPr>
              <a:t>**</a:t>
            </a:r>
            <a:endParaRPr lang="en-US" altLang="zh-CN" sz="1400" b="1" dirty="0" smtClean="0">
              <a:solidFill>
                <a:srgbClr val="21832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20650" indent="-120650" algn="ctr" eaLnBrk="0" hangingPunct="0">
              <a:buFont typeface="Wingdings" panose="05000000000000000000" pitchFamily="2" charset="2"/>
              <a:buNone/>
            </a:pPr>
            <a:r>
              <a:rPr lang="zh-CN" altLang="en-US" sz="1400" b="1" dirty="0" smtClean="0">
                <a:solidFill>
                  <a:srgbClr val="218321"/>
                </a:solidFill>
                <a:latin typeface="微软雅黑" panose="020B0503020204020204" charset="-122"/>
                <a:ea typeface="微软雅黑" panose="020B0503020204020204" charset="-122"/>
              </a:rPr>
              <a:t>大</a:t>
            </a:r>
            <a:endParaRPr lang="en-US" altLang="zh-CN" sz="1400" b="1" dirty="0" smtClean="0">
              <a:solidFill>
                <a:srgbClr val="21832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20650" indent="-120650" algn="ctr" eaLnBrk="0" hangingPunct="0">
              <a:buFont typeface="Wingdings" panose="05000000000000000000" pitchFamily="2" charset="2"/>
              <a:buNone/>
            </a:pPr>
            <a:r>
              <a:rPr lang="zh-CN" altLang="en-US" sz="1400" b="1" dirty="0" smtClean="0">
                <a:solidFill>
                  <a:srgbClr val="218321"/>
                </a:solidFill>
                <a:latin typeface="微软雅黑" panose="020B0503020204020204" charset="-122"/>
                <a:ea typeface="微软雅黑" panose="020B0503020204020204" charset="-122"/>
              </a:rPr>
              <a:t>厦</a:t>
            </a:r>
            <a:endParaRPr lang="en-US" altLang="zh-CN" sz="1400" b="1" dirty="0" smtClean="0">
              <a:solidFill>
                <a:srgbClr val="21832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20650" indent="-120650" algn="ctr" eaLnBrk="0" hangingPunct="0">
              <a:buFont typeface="Wingdings" panose="05000000000000000000" pitchFamily="2" charset="2"/>
              <a:buNone/>
            </a:pPr>
            <a:r>
              <a:rPr lang="zh-CN" altLang="en-US" sz="1400" b="1" dirty="0" smtClean="0">
                <a:solidFill>
                  <a:srgbClr val="218321"/>
                </a:solidFill>
                <a:latin typeface="微软雅黑" panose="020B0503020204020204" charset="-122"/>
                <a:ea typeface="微软雅黑" panose="020B0503020204020204" charset="-122"/>
              </a:rPr>
              <a:t>相</a:t>
            </a:r>
            <a:endParaRPr lang="en-US" altLang="zh-CN" sz="1400" b="1" dirty="0" smtClean="0">
              <a:solidFill>
                <a:srgbClr val="21832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20650" indent="-120650" algn="ctr" eaLnBrk="0" hangingPunct="0">
              <a:buFont typeface="Wingdings" panose="05000000000000000000" pitchFamily="2" charset="2"/>
              <a:buNone/>
            </a:pPr>
            <a:r>
              <a:rPr lang="zh-CN" altLang="en-US" sz="1400" b="1" dirty="0" smtClean="0">
                <a:solidFill>
                  <a:srgbClr val="218321"/>
                </a:solidFill>
                <a:latin typeface="微软雅黑" panose="020B0503020204020204" charset="-122"/>
                <a:ea typeface="微软雅黑" panose="020B0503020204020204" charset="-122"/>
              </a:rPr>
              <a:t>关</a:t>
            </a:r>
            <a:endParaRPr lang="en-US" altLang="zh-CN" sz="1400" b="1" dirty="0" smtClean="0">
              <a:solidFill>
                <a:srgbClr val="21832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20650" indent="-120650" algn="ctr" eaLnBrk="0" hangingPunct="0">
              <a:buFont typeface="Wingdings" panose="05000000000000000000" pitchFamily="2" charset="2"/>
              <a:buNone/>
            </a:pPr>
            <a:r>
              <a:rPr lang="zh-CN" altLang="en-US" sz="1400" b="1" dirty="0" smtClean="0">
                <a:solidFill>
                  <a:srgbClr val="218321"/>
                </a:solidFill>
                <a:latin typeface="微软雅黑" panose="020B0503020204020204" charset="-122"/>
                <a:ea typeface="微软雅黑" panose="020B0503020204020204" charset="-122"/>
              </a:rPr>
              <a:t>费</a:t>
            </a:r>
            <a:endParaRPr lang="en-US" altLang="zh-CN" sz="1400" b="1" dirty="0" smtClean="0">
              <a:solidFill>
                <a:srgbClr val="21832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20650" indent="-120650" algn="ctr" eaLnBrk="0" hangingPunct="0">
              <a:buFont typeface="Wingdings" panose="05000000000000000000" pitchFamily="2" charset="2"/>
              <a:buNone/>
            </a:pPr>
            <a:r>
              <a:rPr lang="zh-CN" altLang="en-US" sz="1400" b="1" dirty="0" smtClean="0">
                <a:solidFill>
                  <a:srgbClr val="218321"/>
                </a:solidFill>
                <a:latin typeface="微软雅黑" panose="020B0503020204020204" charset="-122"/>
                <a:ea typeface="微软雅黑" panose="020B0503020204020204" charset="-122"/>
              </a:rPr>
              <a:t>用</a:t>
            </a:r>
            <a:endParaRPr lang="en-US" altLang="zh-CN" sz="1400" b="1" dirty="0" smtClean="0">
              <a:solidFill>
                <a:srgbClr val="21832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20650" indent="-120650" algn="ctr" eaLnBrk="0" hangingPunct="0">
              <a:buFont typeface="Wingdings" panose="05000000000000000000" pitchFamily="2" charset="2"/>
              <a:buNone/>
            </a:pPr>
            <a:r>
              <a:rPr lang="zh-CN" altLang="en-US" sz="1400" b="1" dirty="0" smtClean="0">
                <a:solidFill>
                  <a:srgbClr val="218321"/>
                </a:solidFill>
                <a:latin typeface="微软雅黑" panose="020B0503020204020204" charset="-122"/>
                <a:ea typeface="微软雅黑" panose="020B0503020204020204" charset="-122"/>
              </a:rPr>
              <a:t>中</a:t>
            </a:r>
            <a:endParaRPr lang="en-US" altLang="zh-CN" sz="1400" b="1" dirty="0" smtClean="0">
              <a:solidFill>
                <a:srgbClr val="21832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AutoShape 5"/>
          <p:cNvSpPr>
            <a:spLocks noChangeArrowheads="1"/>
          </p:cNvSpPr>
          <p:nvPr/>
        </p:nvSpPr>
        <p:spPr bwMode="auto">
          <a:xfrm>
            <a:off x="3038475" y="1676400"/>
            <a:ext cx="5105400" cy="4191000"/>
          </a:xfrm>
          <a:prstGeom prst="roundRect">
            <a:avLst>
              <a:gd name="adj" fmla="val 3481"/>
            </a:avLst>
          </a:prstGeom>
          <a:noFill/>
          <a:ln w="19050" cap="rnd">
            <a:solidFill>
              <a:schemeClr val="bg2"/>
            </a:solidFill>
            <a:prstDash val="sysDot"/>
            <a:round/>
          </a:ln>
          <a:effectLst/>
        </p:spPr>
        <p:txBody>
          <a:bodyPr wrap="none" anchor="ctr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6" name="Group 6"/>
          <p:cNvGrpSpPr/>
          <p:nvPr/>
        </p:nvGrpSpPr>
        <p:grpSpPr bwMode="auto">
          <a:xfrm>
            <a:off x="3114675" y="1828800"/>
            <a:ext cx="4924425" cy="1228725"/>
            <a:chOff x="2304" y="1200"/>
            <a:chExt cx="3102" cy="774"/>
          </a:xfrm>
        </p:grpSpPr>
        <p:sp>
          <p:nvSpPr>
            <p:cNvPr id="17" name="AutoShape 7"/>
            <p:cNvSpPr>
              <a:spLocks noChangeArrowheads="1"/>
            </p:cNvSpPr>
            <p:nvPr/>
          </p:nvSpPr>
          <p:spPr bwMode="gray">
            <a:xfrm>
              <a:off x="2334" y="1200"/>
              <a:ext cx="3072" cy="774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21176"/>
                    <a:invGamma/>
                  </a:schemeClr>
                </a:gs>
              </a:gsLst>
              <a:lin ang="0" scaled="1"/>
            </a:gradFill>
            <a:ln w="38100">
              <a:noFill/>
              <a:round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AutoShape 8"/>
            <p:cNvSpPr>
              <a:spLocks noChangeArrowheads="1"/>
            </p:cNvSpPr>
            <p:nvPr/>
          </p:nvSpPr>
          <p:spPr bwMode="gray">
            <a:xfrm>
              <a:off x="2304" y="1488"/>
              <a:ext cx="336" cy="24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bg1"/>
            </a:soli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3" name="Group 9"/>
          <p:cNvGrpSpPr/>
          <p:nvPr/>
        </p:nvGrpSpPr>
        <p:grpSpPr bwMode="auto">
          <a:xfrm>
            <a:off x="3114675" y="3190875"/>
            <a:ext cx="4924425" cy="1228725"/>
            <a:chOff x="2304" y="2058"/>
            <a:chExt cx="3102" cy="774"/>
          </a:xfrm>
        </p:grpSpPr>
        <p:sp>
          <p:nvSpPr>
            <p:cNvPr id="24" name="AutoShape 10"/>
            <p:cNvSpPr>
              <a:spLocks noChangeArrowheads="1"/>
            </p:cNvSpPr>
            <p:nvPr/>
          </p:nvSpPr>
          <p:spPr bwMode="gray">
            <a:xfrm>
              <a:off x="2334" y="2058"/>
              <a:ext cx="3072" cy="774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21176"/>
                    <a:invGamma/>
                  </a:schemeClr>
                </a:gs>
              </a:gsLst>
              <a:lin ang="0" scaled="1"/>
            </a:gradFill>
            <a:ln w="38100">
              <a:noFill/>
              <a:round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AutoShape 11"/>
            <p:cNvSpPr>
              <a:spLocks noChangeArrowheads="1"/>
            </p:cNvSpPr>
            <p:nvPr/>
          </p:nvSpPr>
          <p:spPr bwMode="gray">
            <a:xfrm>
              <a:off x="2304" y="2352"/>
              <a:ext cx="336" cy="24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bg1"/>
            </a:soli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6" name="Group 12"/>
          <p:cNvGrpSpPr/>
          <p:nvPr/>
        </p:nvGrpSpPr>
        <p:grpSpPr bwMode="auto">
          <a:xfrm>
            <a:off x="3114675" y="4495800"/>
            <a:ext cx="4924425" cy="1228725"/>
            <a:chOff x="2304" y="2880"/>
            <a:chExt cx="3102" cy="774"/>
          </a:xfrm>
        </p:grpSpPr>
        <p:sp>
          <p:nvSpPr>
            <p:cNvPr id="27" name="AutoShape 13"/>
            <p:cNvSpPr>
              <a:spLocks noChangeArrowheads="1"/>
            </p:cNvSpPr>
            <p:nvPr/>
          </p:nvSpPr>
          <p:spPr bwMode="gray">
            <a:xfrm>
              <a:off x="2334" y="2880"/>
              <a:ext cx="3072" cy="774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21176"/>
                    <a:invGamma/>
                  </a:schemeClr>
                </a:gs>
              </a:gsLst>
              <a:lin ang="0" scaled="1"/>
            </a:gradFill>
            <a:ln w="38100">
              <a:noFill/>
              <a:round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AutoShape 14"/>
            <p:cNvSpPr>
              <a:spLocks noChangeArrowheads="1"/>
            </p:cNvSpPr>
            <p:nvPr/>
          </p:nvSpPr>
          <p:spPr bwMode="gray">
            <a:xfrm>
              <a:off x="2304" y="3168"/>
              <a:ext cx="336" cy="24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bg1"/>
            </a:soli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9" name="Text Box 15"/>
          <p:cNvSpPr txBox="1">
            <a:spLocks noChangeArrowheads="1"/>
          </p:cNvSpPr>
          <p:nvPr/>
        </p:nvSpPr>
        <p:spPr bwMode="gray">
          <a:xfrm>
            <a:off x="3800475" y="4660900"/>
            <a:ext cx="4032250" cy="791627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、取暖费、财产保险费：每年需定期缴纳部分。</a:t>
            </a:r>
            <a:endParaRPr lang="en-US" altLang="zh-CN" sz="16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 Box 16"/>
          <p:cNvSpPr txBox="1">
            <a:spLocks noChangeArrowheads="1"/>
          </p:cNvSpPr>
          <p:nvPr/>
        </p:nvSpPr>
        <p:spPr bwMode="gray">
          <a:xfrm>
            <a:off x="3800475" y="3355975"/>
            <a:ext cx="4032250" cy="82994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、水、电费：相对费用较高，应在</a:t>
            </a: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</a:rPr>
              <a:t>2018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年采取相关节约能源的有效措施、规定等</a:t>
            </a:r>
            <a:endParaRPr lang="en-US" altLang="zh-CN" sz="16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 Box 17"/>
          <p:cNvSpPr txBox="1">
            <a:spLocks noChangeArrowheads="1"/>
          </p:cNvSpPr>
          <p:nvPr/>
        </p:nvSpPr>
        <p:spPr bwMode="gray">
          <a:xfrm>
            <a:off x="3800475" y="1993900"/>
            <a:ext cx="4032250" cy="82994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、装修费：属于大厦配套内容，待</a:t>
            </a: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</a:rPr>
              <a:t>2018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年开始该费用将相对会大幅度降低</a:t>
            </a:r>
            <a:endParaRPr lang="en-US" altLang="zh-CN" sz="16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5"/>
          <p:cNvGrpSpPr/>
          <p:nvPr/>
        </p:nvGrpSpPr>
        <p:grpSpPr>
          <a:xfrm>
            <a:off x="-25400" y="324129"/>
            <a:ext cx="9144000" cy="477559"/>
            <a:chOff x="-25400" y="324129"/>
            <a:chExt cx="9144000" cy="477559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95263" y="324129"/>
              <a:ext cx="4213225" cy="4603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>
                <a:buFont typeface="Wingdings" panose="05000000000000000000" pitchFamily="2" charset="2"/>
                <a:buChar char="§"/>
              </a:pPr>
              <a:r>
                <a:rPr kumimoji="1" lang="ko-KR" altLang="en-US" sz="2400" b="1" dirty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kumimoji="1" lang="en-US" altLang="zh-CN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kumimoji="1" lang="zh-CN" altLang="en-US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年度行政费用分析报告</a:t>
              </a:r>
              <a:endParaRPr kumimoji="1" lang="ko-KR" altLang="en-US" sz="2400" b="1" dirty="0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-25400" y="801688"/>
              <a:ext cx="9144000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12" name="图表 11"/>
          <p:cNvGraphicFramePr/>
          <p:nvPr/>
        </p:nvGraphicFramePr>
        <p:xfrm>
          <a:off x="142844" y="1714488"/>
          <a:ext cx="8786874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3" name="AutoShape 16"/>
          <p:cNvSpPr>
            <a:spLocks noChangeArrowheads="1"/>
          </p:cNvSpPr>
          <p:nvPr/>
        </p:nvSpPr>
        <p:spPr bwMode="gray">
          <a:xfrm>
            <a:off x="447644" y="1004875"/>
            <a:ext cx="49530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CN" altLang="zh-CN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AutoShape 17"/>
          <p:cNvSpPr>
            <a:spLocks noChangeArrowheads="1"/>
          </p:cNvSpPr>
          <p:nvPr/>
        </p:nvSpPr>
        <p:spPr bwMode="gray">
          <a:xfrm>
            <a:off x="142844" y="885812"/>
            <a:ext cx="685800" cy="685800"/>
          </a:xfrm>
          <a:prstGeom prst="diamon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zh-CN" altLang="en-US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gray">
          <a:xfrm>
            <a:off x="981044" y="1060437"/>
            <a:ext cx="4114800" cy="3667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日常办公费用中，各项目金额及对比</a:t>
            </a:r>
            <a:endParaRPr lang="zh-CN" altLang="en-US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gray">
          <a:xfrm>
            <a:off x="296831" y="984237"/>
            <a:ext cx="340157" cy="46166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400" b="1" dirty="0" smtClean="0"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en-US" altLang="zh-CN" sz="2400" b="1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5"/>
          <p:cNvGrpSpPr/>
          <p:nvPr/>
        </p:nvGrpSpPr>
        <p:grpSpPr>
          <a:xfrm>
            <a:off x="-25400" y="324129"/>
            <a:ext cx="9144000" cy="477559"/>
            <a:chOff x="-25400" y="324129"/>
            <a:chExt cx="9144000" cy="477559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95263" y="324129"/>
              <a:ext cx="4213225" cy="4603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>
                <a:buFont typeface="Wingdings" panose="05000000000000000000" pitchFamily="2" charset="2"/>
                <a:buChar char="§"/>
              </a:pPr>
              <a:r>
                <a:rPr kumimoji="1" lang="ko-KR" altLang="en-US" sz="2400" b="1" dirty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kumimoji="1" lang="en-US" altLang="zh-CN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kumimoji="1" lang="zh-CN" altLang="en-US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年度行政费用分析报告</a:t>
              </a:r>
              <a:endParaRPr kumimoji="1" lang="ko-KR" altLang="en-US" sz="2400" b="1" dirty="0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-25400" y="801688"/>
              <a:ext cx="9144000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3" name="AutoShape 16"/>
          <p:cNvSpPr>
            <a:spLocks noChangeArrowheads="1"/>
          </p:cNvSpPr>
          <p:nvPr/>
        </p:nvSpPr>
        <p:spPr bwMode="gray">
          <a:xfrm>
            <a:off x="447644" y="1004875"/>
            <a:ext cx="49530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CN" altLang="zh-CN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AutoShape 17"/>
          <p:cNvSpPr>
            <a:spLocks noChangeArrowheads="1"/>
          </p:cNvSpPr>
          <p:nvPr/>
        </p:nvSpPr>
        <p:spPr bwMode="gray">
          <a:xfrm>
            <a:off x="142844" y="885812"/>
            <a:ext cx="685800" cy="685800"/>
          </a:xfrm>
          <a:prstGeom prst="diamon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zh-CN" altLang="en-US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gray">
          <a:xfrm>
            <a:off x="981044" y="1060437"/>
            <a:ext cx="4114800" cy="3667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日常办公费用分析说明</a:t>
            </a:r>
            <a:endParaRPr lang="zh-CN" altLang="en-US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gray">
          <a:xfrm>
            <a:off x="296831" y="984237"/>
            <a:ext cx="340157" cy="46166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400" b="1" dirty="0" smtClean="0"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en-US" altLang="zh-CN" sz="2400" b="1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8596" y="1714488"/>
            <a:ext cx="8072494" cy="161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latin typeface="微软雅黑" panose="020B0503020204020204" charset="-122"/>
                <a:ea typeface="微软雅黑" panose="020B0503020204020204" charset="-122"/>
              </a:rPr>
              <a:t>        2020</a:t>
            </a: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年度日常办公费用中：</a:t>
            </a:r>
            <a:endParaRPr lang="en-US" altLang="zh-CN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en-US" altLang="zh-CN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en-US" altLang="zh-CN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1026" name="Object 2"/>
          <p:cNvGraphicFramePr/>
          <p:nvPr/>
        </p:nvGraphicFramePr>
        <p:xfrm>
          <a:off x="1214414" y="2357430"/>
          <a:ext cx="6572296" cy="364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美工圖案" r:id="rId1" imgW="45339000" imgH="24307800" progId="">
                  <p:embed/>
                </p:oleObj>
              </mc:Choice>
              <mc:Fallback>
                <p:oleObj name="美工圖案" r:id="rId1" imgW="45339000" imgH="24307800" progId="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14414" y="2357430"/>
                        <a:ext cx="6572296" cy="364333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矩形 11"/>
          <p:cNvSpPr/>
          <p:nvPr/>
        </p:nvSpPr>
        <p:spPr>
          <a:xfrm>
            <a:off x="3929058" y="3143248"/>
            <a:ext cx="2857520" cy="2168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办公用品费用：因该部分费用中包含公司各种其他费用替票，</a:t>
            </a:r>
            <a:r>
              <a:rPr lang="en-US" altLang="zh-CN" dirty="0" smtClean="0">
                <a:latin typeface="微软雅黑" panose="020B0503020204020204" charset="-122"/>
                <a:ea typeface="微软雅黑" panose="020B0503020204020204" charset="-122"/>
              </a:rPr>
              <a:t>2020</a:t>
            </a: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年度办公用品实际支出费用应远远低于该费用；</a:t>
            </a:r>
            <a:endParaRPr lang="en-US" altLang="zh-CN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5"/>
          <p:cNvGrpSpPr/>
          <p:nvPr/>
        </p:nvGrpSpPr>
        <p:grpSpPr>
          <a:xfrm>
            <a:off x="-25400" y="324129"/>
            <a:ext cx="9144000" cy="477559"/>
            <a:chOff x="-25400" y="324129"/>
            <a:chExt cx="9144000" cy="477559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95263" y="324129"/>
              <a:ext cx="4213225" cy="4603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>
                <a:buFont typeface="Wingdings" panose="05000000000000000000" pitchFamily="2" charset="2"/>
                <a:buChar char="§"/>
              </a:pPr>
              <a:r>
                <a:rPr kumimoji="1" lang="ko-KR" altLang="en-US" sz="2400" b="1" dirty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kumimoji="1" lang="en-US" altLang="zh-CN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kumimoji="1" lang="zh-CN" altLang="en-US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年度行政费用分析报告</a:t>
              </a:r>
              <a:endParaRPr kumimoji="1" lang="ko-KR" altLang="en-US" sz="2400" b="1" dirty="0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-25400" y="801688"/>
              <a:ext cx="9144000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3" name="AutoShape 16"/>
          <p:cNvSpPr>
            <a:spLocks noChangeArrowheads="1"/>
          </p:cNvSpPr>
          <p:nvPr/>
        </p:nvSpPr>
        <p:spPr bwMode="gray">
          <a:xfrm>
            <a:off x="476256" y="1004875"/>
            <a:ext cx="49530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CN" altLang="zh-CN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AutoShape 17"/>
          <p:cNvSpPr>
            <a:spLocks noChangeArrowheads="1"/>
          </p:cNvSpPr>
          <p:nvPr/>
        </p:nvSpPr>
        <p:spPr bwMode="gray">
          <a:xfrm>
            <a:off x="171456" y="885812"/>
            <a:ext cx="685800" cy="685800"/>
          </a:xfrm>
          <a:prstGeom prst="diamond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zh-CN" altLang="en-US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gray">
          <a:xfrm>
            <a:off x="1009656" y="1060437"/>
            <a:ext cx="4114800" cy="3667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租赁费用中，各项目金额及对比</a:t>
            </a:r>
            <a:endParaRPr lang="zh-CN" altLang="en-US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gray">
          <a:xfrm>
            <a:off x="325443" y="984237"/>
            <a:ext cx="340157" cy="46166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400" b="1" dirty="0" smtClean="0"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en-US" altLang="zh-CN" sz="2400" b="1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17" name="图表 16"/>
          <p:cNvGraphicFramePr/>
          <p:nvPr/>
        </p:nvGraphicFramePr>
        <p:xfrm>
          <a:off x="642910" y="1928802"/>
          <a:ext cx="7572428" cy="428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5"/>
          <p:cNvGrpSpPr/>
          <p:nvPr/>
        </p:nvGrpSpPr>
        <p:grpSpPr>
          <a:xfrm>
            <a:off x="-25400" y="324129"/>
            <a:ext cx="9144000" cy="477559"/>
            <a:chOff x="-25400" y="324129"/>
            <a:chExt cx="9144000" cy="477559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95263" y="324129"/>
              <a:ext cx="4213225" cy="4603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>
                <a:buFont typeface="Wingdings" panose="05000000000000000000" pitchFamily="2" charset="2"/>
                <a:buChar char="§"/>
              </a:pPr>
              <a:r>
                <a:rPr kumimoji="1" lang="ko-KR" altLang="en-US" sz="2400" b="1" dirty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kumimoji="1" lang="en-US" altLang="zh-CN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kumimoji="1" lang="zh-CN" altLang="en-US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年度行政费用分析报告</a:t>
              </a:r>
              <a:endParaRPr kumimoji="1" lang="ko-KR" altLang="en-US" sz="2400" b="1" dirty="0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-25400" y="801688"/>
              <a:ext cx="9144000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3" name="AutoShape 16"/>
          <p:cNvSpPr>
            <a:spLocks noChangeArrowheads="1"/>
          </p:cNvSpPr>
          <p:nvPr/>
        </p:nvSpPr>
        <p:spPr bwMode="gray">
          <a:xfrm>
            <a:off x="476256" y="1004875"/>
            <a:ext cx="49530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CN" altLang="zh-CN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AutoShape 17"/>
          <p:cNvSpPr>
            <a:spLocks noChangeArrowheads="1"/>
          </p:cNvSpPr>
          <p:nvPr/>
        </p:nvSpPr>
        <p:spPr bwMode="gray">
          <a:xfrm>
            <a:off x="171456" y="885812"/>
            <a:ext cx="685800" cy="685800"/>
          </a:xfrm>
          <a:prstGeom prst="diamond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zh-CN" altLang="en-US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gray">
          <a:xfrm>
            <a:off x="1009656" y="1060437"/>
            <a:ext cx="4114800" cy="3667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租赁费用分析说明</a:t>
            </a:r>
            <a:endParaRPr lang="zh-CN" altLang="en-US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gray">
          <a:xfrm>
            <a:off x="325443" y="984237"/>
            <a:ext cx="340157" cy="46166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400" b="1" dirty="0" smtClean="0"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en-US" altLang="zh-CN" sz="2400" b="1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8596" y="1714488"/>
            <a:ext cx="8072494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latin typeface="微软雅黑" panose="020B0503020204020204" charset="-122"/>
                <a:ea typeface="微软雅黑" panose="020B0503020204020204" charset="-122"/>
              </a:rPr>
              <a:t>        2020</a:t>
            </a: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年度租赁费用中：</a:t>
            </a:r>
            <a:endParaRPr lang="en-US" altLang="zh-CN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en-US" altLang="zh-CN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AutoShape 2"/>
          <p:cNvSpPr>
            <a:spLocks noChangeArrowheads="1"/>
          </p:cNvSpPr>
          <p:nvPr/>
        </p:nvSpPr>
        <p:spPr bwMode="gray">
          <a:xfrm>
            <a:off x="4362472" y="3143264"/>
            <a:ext cx="3352800" cy="2286000"/>
          </a:xfrm>
          <a:prstGeom prst="roundRect">
            <a:avLst>
              <a:gd name="adj" fmla="val 10347"/>
            </a:avLst>
          </a:prstGeom>
          <a:solidFill>
            <a:schemeClr val="bg1"/>
          </a:solidFill>
          <a:ln w="50800">
            <a:solidFill>
              <a:schemeClr val="accent1"/>
            </a:solidFill>
            <a:rou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AutoShape 4"/>
          <p:cNvSpPr>
            <a:spLocks noChangeArrowheads="1"/>
          </p:cNvSpPr>
          <p:nvPr/>
        </p:nvSpPr>
        <p:spPr bwMode="gray">
          <a:xfrm>
            <a:off x="835047" y="3143264"/>
            <a:ext cx="3352800" cy="2286000"/>
          </a:xfrm>
          <a:prstGeom prst="roundRect">
            <a:avLst>
              <a:gd name="adj" fmla="val 10347"/>
            </a:avLst>
          </a:prstGeom>
          <a:solidFill>
            <a:schemeClr val="bg1"/>
          </a:solidFill>
          <a:ln w="50800">
            <a:solidFill>
              <a:schemeClr val="folHlink"/>
            </a:solidFill>
            <a:round/>
          </a:ln>
          <a:effectLst>
            <a:outerShdw dist="107763" dir="81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9" name="Group 5"/>
          <p:cNvGrpSpPr/>
          <p:nvPr/>
        </p:nvGrpSpPr>
        <p:grpSpPr bwMode="auto">
          <a:xfrm>
            <a:off x="3425847" y="2305064"/>
            <a:ext cx="790575" cy="1976438"/>
            <a:chOff x="2304" y="1344"/>
            <a:chExt cx="498" cy="1245"/>
          </a:xfrm>
        </p:grpSpPr>
        <p:sp>
          <p:nvSpPr>
            <p:cNvPr id="20" name="Freeform 6"/>
            <p:cNvSpPr/>
            <p:nvPr/>
          </p:nvSpPr>
          <p:spPr bwMode="gray">
            <a:xfrm>
              <a:off x="2425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Freeform 7"/>
            <p:cNvSpPr/>
            <p:nvPr/>
          </p:nvSpPr>
          <p:spPr bwMode="gray">
            <a:xfrm>
              <a:off x="2304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2" name="Text Box 8"/>
          <p:cNvSpPr txBox="1">
            <a:spLocks noChangeArrowheads="1"/>
          </p:cNvSpPr>
          <p:nvPr/>
        </p:nvSpPr>
        <p:spPr bwMode="gray">
          <a:xfrm>
            <a:off x="1063647" y="3371864"/>
            <a:ext cx="2438400" cy="156845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、办公室租赁费用：现总部已搬迁至</a:t>
            </a: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</a:rPr>
              <a:t>**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大厦，从</a:t>
            </a: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</a:rPr>
              <a:t>2018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年开始总部将不会再产生该笔费用；</a:t>
            </a:r>
            <a:endParaRPr lang="en-US" altLang="zh-CN" sz="16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Text Box 9"/>
          <p:cNvSpPr txBox="1">
            <a:spLocks noChangeArrowheads="1"/>
          </p:cNvSpPr>
          <p:nvPr/>
        </p:nvSpPr>
        <p:spPr bwMode="gray">
          <a:xfrm>
            <a:off x="5102247" y="3371864"/>
            <a:ext cx="2590800" cy="119888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、房屋租赁费：主要为</a:t>
            </a:r>
            <a:r>
              <a:rPr lang="en-US" sz="1600" dirty="0" smtClean="0">
                <a:latin typeface="微软雅黑" panose="020B0503020204020204" charset="-122"/>
                <a:ea typeface="微软雅黑" panose="020B0503020204020204" charset="-122"/>
              </a:rPr>
              <a:t>xxx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之家及重要领导居住房屋的租赁费用</a:t>
            </a:r>
            <a:endParaRPr lang="en-US" altLang="zh-CN" sz="16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4" name="Group 10"/>
          <p:cNvGrpSpPr/>
          <p:nvPr/>
        </p:nvGrpSpPr>
        <p:grpSpPr bwMode="auto">
          <a:xfrm>
            <a:off x="4340247" y="2305064"/>
            <a:ext cx="790575" cy="1976438"/>
            <a:chOff x="2880" y="1344"/>
            <a:chExt cx="498" cy="1245"/>
          </a:xfrm>
        </p:grpSpPr>
        <p:sp>
          <p:nvSpPr>
            <p:cNvPr id="25" name="Freeform 11"/>
            <p:cNvSpPr/>
            <p:nvPr/>
          </p:nvSpPr>
          <p:spPr bwMode="gray">
            <a:xfrm>
              <a:off x="3001" y="1344"/>
              <a:ext cx="233" cy="254"/>
            </a:xfrm>
            <a:custGeom>
              <a:avLst/>
              <a:gdLst/>
              <a:ahLst/>
              <a:cxnLst>
                <a:cxn ang="0">
                  <a:pos x="133" y="0"/>
                </a:cxn>
                <a:cxn ang="0">
                  <a:pos x="161" y="3"/>
                </a:cxn>
                <a:cxn ang="0">
                  <a:pos x="186" y="12"/>
                </a:cxn>
                <a:cxn ang="0">
                  <a:pos x="209" y="25"/>
                </a:cxn>
                <a:cxn ang="0">
                  <a:pos x="228" y="42"/>
                </a:cxn>
                <a:cxn ang="0">
                  <a:pos x="245" y="64"/>
                </a:cxn>
                <a:cxn ang="0">
                  <a:pos x="257" y="88"/>
                </a:cxn>
                <a:cxn ang="0">
                  <a:pos x="265" y="116"/>
                </a:cxn>
                <a:cxn ang="0">
                  <a:pos x="267" y="146"/>
                </a:cxn>
                <a:cxn ang="0">
                  <a:pos x="265" y="175"/>
                </a:cxn>
                <a:cxn ang="0">
                  <a:pos x="257" y="203"/>
                </a:cxn>
                <a:cxn ang="0">
                  <a:pos x="245" y="227"/>
                </a:cxn>
                <a:cxn ang="0">
                  <a:pos x="228" y="249"/>
                </a:cxn>
                <a:cxn ang="0">
                  <a:pos x="209" y="267"/>
                </a:cxn>
                <a:cxn ang="0">
                  <a:pos x="186" y="281"/>
                </a:cxn>
                <a:cxn ang="0">
                  <a:pos x="161" y="289"/>
                </a:cxn>
                <a:cxn ang="0">
                  <a:pos x="133" y="292"/>
                </a:cxn>
                <a:cxn ang="0">
                  <a:pos x="103" y="288"/>
                </a:cxn>
                <a:cxn ang="0">
                  <a:pos x="75" y="277"/>
                </a:cxn>
                <a:cxn ang="0">
                  <a:pos x="51" y="260"/>
                </a:cxn>
                <a:cxn ang="0">
                  <a:pos x="29" y="237"/>
                </a:cxn>
                <a:cxn ang="0">
                  <a:pos x="13" y="210"/>
                </a:cxn>
                <a:cxn ang="0">
                  <a:pos x="4" y="178"/>
                </a:cxn>
                <a:cxn ang="0">
                  <a:pos x="0" y="146"/>
                </a:cxn>
                <a:cxn ang="0">
                  <a:pos x="4" y="113"/>
                </a:cxn>
                <a:cxn ang="0">
                  <a:pos x="13" y="81"/>
                </a:cxn>
                <a:cxn ang="0">
                  <a:pos x="29" y="54"/>
                </a:cxn>
                <a:cxn ang="0">
                  <a:pos x="51" y="32"/>
                </a:cxn>
                <a:cxn ang="0">
                  <a:pos x="75" y="14"/>
                </a:cxn>
                <a:cxn ang="0">
                  <a:pos x="103" y="3"/>
                </a:cxn>
                <a:cxn ang="0">
                  <a:pos x="133" y="0"/>
                </a:cxn>
              </a:cxnLst>
              <a:rect l="0" t="0" r="r" b="b"/>
              <a:pathLst>
                <a:path w="267" h="292">
                  <a:moveTo>
                    <a:pt x="133" y="0"/>
                  </a:moveTo>
                  <a:lnTo>
                    <a:pt x="161" y="3"/>
                  </a:lnTo>
                  <a:lnTo>
                    <a:pt x="186" y="12"/>
                  </a:lnTo>
                  <a:lnTo>
                    <a:pt x="209" y="25"/>
                  </a:lnTo>
                  <a:lnTo>
                    <a:pt x="228" y="42"/>
                  </a:lnTo>
                  <a:lnTo>
                    <a:pt x="245" y="64"/>
                  </a:lnTo>
                  <a:lnTo>
                    <a:pt x="257" y="88"/>
                  </a:lnTo>
                  <a:lnTo>
                    <a:pt x="265" y="116"/>
                  </a:lnTo>
                  <a:lnTo>
                    <a:pt x="267" y="146"/>
                  </a:lnTo>
                  <a:lnTo>
                    <a:pt x="265" y="175"/>
                  </a:lnTo>
                  <a:lnTo>
                    <a:pt x="257" y="203"/>
                  </a:lnTo>
                  <a:lnTo>
                    <a:pt x="245" y="227"/>
                  </a:lnTo>
                  <a:lnTo>
                    <a:pt x="228" y="249"/>
                  </a:lnTo>
                  <a:lnTo>
                    <a:pt x="209" y="267"/>
                  </a:lnTo>
                  <a:lnTo>
                    <a:pt x="186" y="281"/>
                  </a:lnTo>
                  <a:lnTo>
                    <a:pt x="161" y="289"/>
                  </a:lnTo>
                  <a:lnTo>
                    <a:pt x="133" y="292"/>
                  </a:lnTo>
                  <a:lnTo>
                    <a:pt x="103" y="288"/>
                  </a:lnTo>
                  <a:lnTo>
                    <a:pt x="75" y="277"/>
                  </a:lnTo>
                  <a:lnTo>
                    <a:pt x="51" y="260"/>
                  </a:lnTo>
                  <a:lnTo>
                    <a:pt x="29" y="237"/>
                  </a:lnTo>
                  <a:lnTo>
                    <a:pt x="13" y="210"/>
                  </a:lnTo>
                  <a:lnTo>
                    <a:pt x="4" y="178"/>
                  </a:lnTo>
                  <a:lnTo>
                    <a:pt x="0" y="146"/>
                  </a:lnTo>
                  <a:lnTo>
                    <a:pt x="4" y="113"/>
                  </a:lnTo>
                  <a:lnTo>
                    <a:pt x="13" y="81"/>
                  </a:lnTo>
                  <a:lnTo>
                    <a:pt x="29" y="54"/>
                  </a:lnTo>
                  <a:lnTo>
                    <a:pt x="51" y="32"/>
                  </a:lnTo>
                  <a:lnTo>
                    <a:pt x="75" y="14"/>
                  </a:lnTo>
                  <a:lnTo>
                    <a:pt x="103" y="3"/>
                  </a:lnTo>
                  <a:lnTo>
                    <a:pt x="133" y="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Freeform 12"/>
            <p:cNvSpPr/>
            <p:nvPr/>
          </p:nvSpPr>
          <p:spPr bwMode="gray">
            <a:xfrm>
              <a:off x="2880" y="1625"/>
              <a:ext cx="498" cy="964"/>
            </a:xfrm>
            <a:custGeom>
              <a:avLst/>
              <a:gdLst/>
              <a:ahLst/>
              <a:cxnLst>
                <a:cxn ang="0">
                  <a:pos x="72" y="5"/>
                </a:cxn>
                <a:cxn ang="0">
                  <a:pos x="30" y="32"/>
                </a:cxn>
                <a:cxn ang="0">
                  <a:pos x="4" y="75"/>
                </a:cxn>
                <a:cxn ang="0">
                  <a:pos x="0" y="509"/>
                </a:cxn>
                <a:cxn ang="0">
                  <a:pos x="1" y="516"/>
                </a:cxn>
                <a:cxn ang="0">
                  <a:pos x="9" y="533"/>
                </a:cxn>
                <a:cxn ang="0">
                  <a:pos x="26" y="550"/>
                </a:cxn>
                <a:cxn ang="0">
                  <a:pos x="56" y="557"/>
                </a:cxn>
                <a:cxn ang="0">
                  <a:pos x="84" y="551"/>
                </a:cxn>
                <a:cxn ang="0">
                  <a:pos x="100" y="534"/>
                </a:cxn>
                <a:cxn ang="0">
                  <a:pos x="106" y="516"/>
                </a:cxn>
                <a:cxn ang="0">
                  <a:pos x="108" y="503"/>
                </a:cxn>
                <a:cxn ang="0">
                  <a:pos x="108" y="166"/>
                </a:cxn>
                <a:cxn ang="0">
                  <a:pos x="135" y="1066"/>
                </a:cxn>
                <a:cxn ang="0">
                  <a:pos x="138" y="1073"/>
                </a:cxn>
                <a:cxn ang="0">
                  <a:pos x="151" y="1089"/>
                </a:cxn>
                <a:cxn ang="0">
                  <a:pos x="174" y="1105"/>
                </a:cxn>
                <a:cxn ang="0">
                  <a:pos x="199" y="1111"/>
                </a:cxn>
                <a:cxn ang="0">
                  <a:pos x="227" y="1110"/>
                </a:cxn>
                <a:cxn ang="0">
                  <a:pos x="255" y="1097"/>
                </a:cxn>
                <a:cxn ang="0">
                  <a:pos x="272" y="1080"/>
                </a:cxn>
                <a:cxn ang="0">
                  <a:pos x="278" y="1068"/>
                </a:cxn>
                <a:cxn ang="0">
                  <a:pos x="279" y="499"/>
                </a:cxn>
                <a:cxn ang="0">
                  <a:pos x="302" y="503"/>
                </a:cxn>
                <a:cxn ang="0">
                  <a:pos x="302" y="534"/>
                </a:cxn>
                <a:cxn ang="0">
                  <a:pos x="304" y="590"/>
                </a:cxn>
                <a:cxn ang="0">
                  <a:pos x="304" y="664"/>
                </a:cxn>
                <a:cxn ang="0">
                  <a:pos x="304" y="750"/>
                </a:cxn>
                <a:cxn ang="0">
                  <a:pos x="304" y="838"/>
                </a:cxn>
                <a:cxn ang="0">
                  <a:pos x="305" y="926"/>
                </a:cxn>
                <a:cxn ang="0">
                  <a:pos x="305" y="1004"/>
                </a:cxn>
                <a:cxn ang="0">
                  <a:pos x="305" y="1066"/>
                </a:cxn>
                <a:cxn ang="0">
                  <a:pos x="306" y="1073"/>
                </a:cxn>
                <a:cxn ang="0">
                  <a:pos x="315" y="1088"/>
                </a:cxn>
                <a:cxn ang="0">
                  <a:pos x="335" y="1103"/>
                </a:cxn>
                <a:cxn ang="0">
                  <a:pos x="372" y="1111"/>
                </a:cxn>
                <a:cxn ang="0">
                  <a:pos x="408" y="1103"/>
                </a:cxn>
                <a:cxn ang="0">
                  <a:pos x="429" y="1089"/>
                </a:cxn>
                <a:cxn ang="0">
                  <a:pos x="437" y="1073"/>
                </a:cxn>
                <a:cxn ang="0">
                  <a:pos x="438" y="1067"/>
                </a:cxn>
                <a:cxn ang="0">
                  <a:pos x="466" y="166"/>
                </a:cxn>
                <a:cxn ang="0">
                  <a:pos x="468" y="503"/>
                </a:cxn>
                <a:cxn ang="0">
                  <a:pos x="472" y="517"/>
                </a:cxn>
                <a:cxn ang="0">
                  <a:pos x="483" y="537"/>
                </a:cxn>
                <a:cxn ang="0">
                  <a:pos x="505" y="551"/>
                </a:cxn>
                <a:cxn ang="0">
                  <a:pos x="536" y="551"/>
                </a:cxn>
                <a:cxn ang="0">
                  <a:pos x="557" y="537"/>
                </a:cxn>
                <a:cxn ang="0">
                  <a:pos x="570" y="517"/>
                </a:cxn>
                <a:cxn ang="0">
                  <a:pos x="573" y="508"/>
                </a:cxn>
                <a:cxn ang="0">
                  <a:pos x="572" y="68"/>
                </a:cxn>
                <a:cxn ang="0">
                  <a:pos x="546" y="28"/>
                </a:cxn>
                <a:cxn ang="0">
                  <a:pos x="506" y="4"/>
                </a:cxn>
                <a:cxn ang="0">
                  <a:pos x="94" y="0"/>
                </a:cxn>
              </a:cxnLst>
              <a:rect l="0" t="0" r="r" b="b"/>
              <a:pathLst>
                <a:path w="573" h="1111">
                  <a:moveTo>
                    <a:pt x="94" y="0"/>
                  </a:moveTo>
                  <a:lnTo>
                    <a:pt x="72" y="5"/>
                  </a:lnTo>
                  <a:lnTo>
                    <a:pt x="50" y="16"/>
                  </a:lnTo>
                  <a:lnTo>
                    <a:pt x="30" y="32"/>
                  </a:lnTo>
                  <a:lnTo>
                    <a:pt x="15" y="53"/>
                  </a:lnTo>
                  <a:lnTo>
                    <a:pt x="4" y="75"/>
                  </a:lnTo>
                  <a:lnTo>
                    <a:pt x="0" y="99"/>
                  </a:lnTo>
                  <a:lnTo>
                    <a:pt x="0" y="509"/>
                  </a:lnTo>
                  <a:lnTo>
                    <a:pt x="0" y="511"/>
                  </a:lnTo>
                  <a:lnTo>
                    <a:pt x="1" y="516"/>
                  </a:lnTo>
                  <a:lnTo>
                    <a:pt x="4" y="525"/>
                  </a:lnTo>
                  <a:lnTo>
                    <a:pt x="9" y="533"/>
                  </a:lnTo>
                  <a:lnTo>
                    <a:pt x="16" y="543"/>
                  </a:lnTo>
                  <a:lnTo>
                    <a:pt x="26" y="550"/>
                  </a:lnTo>
                  <a:lnTo>
                    <a:pt x="39" y="556"/>
                  </a:lnTo>
                  <a:lnTo>
                    <a:pt x="56" y="557"/>
                  </a:lnTo>
                  <a:lnTo>
                    <a:pt x="72" y="556"/>
                  </a:lnTo>
                  <a:lnTo>
                    <a:pt x="84" y="551"/>
                  </a:lnTo>
                  <a:lnTo>
                    <a:pt x="92" y="543"/>
                  </a:lnTo>
                  <a:lnTo>
                    <a:pt x="100" y="534"/>
                  </a:lnTo>
                  <a:lnTo>
                    <a:pt x="103" y="525"/>
                  </a:lnTo>
                  <a:lnTo>
                    <a:pt x="106" y="516"/>
                  </a:lnTo>
                  <a:lnTo>
                    <a:pt x="107" y="508"/>
                  </a:lnTo>
                  <a:lnTo>
                    <a:pt x="108" y="503"/>
                  </a:lnTo>
                  <a:lnTo>
                    <a:pt x="108" y="500"/>
                  </a:lnTo>
                  <a:lnTo>
                    <a:pt x="108" y="166"/>
                  </a:lnTo>
                  <a:lnTo>
                    <a:pt x="134" y="167"/>
                  </a:lnTo>
                  <a:lnTo>
                    <a:pt x="135" y="1066"/>
                  </a:lnTo>
                  <a:lnTo>
                    <a:pt x="136" y="1068"/>
                  </a:lnTo>
                  <a:lnTo>
                    <a:pt x="138" y="1073"/>
                  </a:lnTo>
                  <a:lnTo>
                    <a:pt x="143" y="1080"/>
                  </a:lnTo>
                  <a:lnTo>
                    <a:pt x="151" y="1089"/>
                  </a:lnTo>
                  <a:lnTo>
                    <a:pt x="162" y="1097"/>
                  </a:lnTo>
                  <a:lnTo>
                    <a:pt x="174" y="1105"/>
                  </a:lnTo>
                  <a:lnTo>
                    <a:pt x="189" y="1110"/>
                  </a:lnTo>
                  <a:lnTo>
                    <a:pt x="199" y="1111"/>
                  </a:lnTo>
                  <a:lnTo>
                    <a:pt x="217" y="1111"/>
                  </a:lnTo>
                  <a:lnTo>
                    <a:pt x="227" y="1110"/>
                  </a:lnTo>
                  <a:lnTo>
                    <a:pt x="243" y="1105"/>
                  </a:lnTo>
                  <a:lnTo>
                    <a:pt x="255" y="1097"/>
                  </a:lnTo>
                  <a:lnTo>
                    <a:pt x="265" y="1089"/>
                  </a:lnTo>
                  <a:lnTo>
                    <a:pt x="272" y="1080"/>
                  </a:lnTo>
                  <a:lnTo>
                    <a:pt x="276" y="1073"/>
                  </a:lnTo>
                  <a:lnTo>
                    <a:pt x="278" y="1068"/>
                  </a:lnTo>
                  <a:lnTo>
                    <a:pt x="279" y="1066"/>
                  </a:lnTo>
                  <a:lnTo>
                    <a:pt x="279" y="499"/>
                  </a:lnTo>
                  <a:lnTo>
                    <a:pt x="302" y="499"/>
                  </a:lnTo>
                  <a:lnTo>
                    <a:pt x="302" y="503"/>
                  </a:lnTo>
                  <a:lnTo>
                    <a:pt x="302" y="515"/>
                  </a:lnTo>
                  <a:lnTo>
                    <a:pt x="302" y="534"/>
                  </a:lnTo>
                  <a:lnTo>
                    <a:pt x="302" y="560"/>
                  </a:lnTo>
                  <a:lnTo>
                    <a:pt x="304" y="590"/>
                  </a:lnTo>
                  <a:lnTo>
                    <a:pt x="304" y="626"/>
                  </a:lnTo>
                  <a:lnTo>
                    <a:pt x="304" y="664"/>
                  </a:lnTo>
                  <a:lnTo>
                    <a:pt x="304" y="706"/>
                  </a:lnTo>
                  <a:lnTo>
                    <a:pt x="304" y="750"/>
                  </a:lnTo>
                  <a:lnTo>
                    <a:pt x="304" y="793"/>
                  </a:lnTo>
                  <a:lnTo>
                    <a:pt x="304" y="838"/>
                  </a:lnTo>
                  <a:lnTo>
                    <a:pt x="305" y="882"/>
                  </a:lnTo>
                  <a:lnTo>
                    <a:pt x="305" y="926"/>
                  </a:lnTo>
                  <a:lnTo>
                    <a:pt x="305" y="966"/>
                  </a:lnTo>
                  <a:lnTo>
                    <a:pt x="305" y="1004"/>
                  </a:lnTo>
                  <a:lnTo>
                    <a:pt x="305" y="1037"/>
                  </a:lnTo>
                  <a:lnTo>
                    <a:pt x="305" y="1066"/>
                  </a:lnTo>
                  <a:lnTo>
                    <a:pt x="305" y="1067"/>
                  </a:lnTo>
                  <a:lnTo>
                    <a:pt x="306" y="1073"/>
                  </a:lnTo>
                  <a:lnTo>
                    <a:pt x="310" y="1079"/>
                  </a:lnTo>
                  <a:lnTo>
                    <a:pt x="315" y="1088"/>
                  </a:lnTo>
                  <a:lnTo>
                    <a:pt x="323" y="1096"/>
                  </a:lnTo>
                  <a:lnTo>
                    <a:pt x="335" y="1103"/>
                  </a:lnTo>
                  <a:lnTo>
                    <a:pt x="351" y="1108"/>
                  </a:lnTo>
                  <a:lnTo>
                    <a:pt x="372" y="1111"/>
                  </a:lnTo>
                  <a:lnTo>
                    <a:pt x="392" y="1108"/>
                  </a:lnTo>
                  <a:lnTo>
                    <a:pt x="408" y="1103"/>
                  </a:lnTo>
                  <a:lnTo>
                    <a:pt x="420" y="1096"/>
                  </a:lnTo>
                  <a:lnTo>
                    <a:pt x="429" y="1089"/>
                  </a:lnTo>
                  <a:lnTo>
                    <a:pt x="434" y="1080"/>
                  </a:lnTo>
                  <a:lnTo>
                    <a:pt x="437" y="1073"/>
                  </a:lnTo>
                  <a:lnTo>
                    <a:pt x="438" y="1068"/>
                  </a:lnTo>
                  <a:lnTo>
                    <a:pt x="438" y="1067"/>
                  </a:lnTo>
                  <a:lnTo>
                    <a:pt x="440" y="166"/>
                  </a:lnTo>
                  <a:lnTo>
                    <a:pt x="466" y="166"/>
                  </a:lnTo>
                  <a:lnTo>
                    <a:pt x="466" y="500"/>
                  </a:lnTo>
                  <a:lnTo>
                    <a:pt x="468" y="503"/>
                  </a:lnTo>
                  <a:lnTo>
                    <a:pt x="469" y="509"/>
                  </a:lnTo>
                  <a:lnTo>
                    <a:pt x="472" y="517"/>
                  </a:lnTo>
                  <a:lnTo>
                    <a:pt x="477" y="527"/>
                  </a:lnTo>
                  <a:lnTo>
                    <a:pt x="483" y="537"/>
                  </a:lnTo>
                  <a:lnTo>
                    <a:pt x="493" y="545"/>
                  </a:lnTo>
                  <a:lnTo>
                    <a:pt x="505" y="551"/>
                  </a:lnTo>
                  <a:lnTo>
                    <a:pt x="520" y="554"/>
                  </a:lnTo>
                  <a:lnTo>
                    <a:pt x="536" y="551"/>
                  </a:lnTo>
                  <a:lnTo>
                    <a:pt x="548" y="545"/>
                  </a:lnTo>
                  <a:lnTo>
                    <a:pt x="557" y="537"/>
                  </a:lnTo>
                  <a:lnTo>
                    <a:pt x="563" y="527"/>
                  </a:lnTo>
                  <a:lnTo>
                    <a:pt x="570" y="517"/>
                  </a:lnTo>
                  <a:lnTo>
                    <a:pt x="573" y="510"/>
                  </a:lnTo>
                  <a:lnTo>
                    <a:pt x="573" y="508"/>
                  </a:lnTo>
                  <a:lnTo>
                    <a:pt x="573" y="79"/>
                  </a:lnTo>
                  <a:lnTo>
                    <a:pt x="572" y="68"/>
                  </a:lnTo>
                  <a:lnTo>
                    <a:pt x="561" y="47"/>
                  </a:lnTo>
                  <a:lnTo>
                    <a:pt x="546" y="28"/>
                  </a:lnTo>
                  <a:lnTo>
                    <a:pt x="528" y="14"/>
                  </a:lnTo>
                  <a:lnTo>
                    <a:pt x="506" y="4"/>
                  </a:lnTo>
                  <a:lnTo>
                    <a:pt x="485" y="0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5"/>
          <p:cNvGrpSpPr/>
          <p:nvPr/>
        </p:nvGrpSpPr>
        <p:grpSpPr>
          <a:xfrm>
            <a:off x="-25400" y="324129"/>
            <a:ext cx="9144000" cy="477559"/>
            <a:chOff x="-25400" y="324129"/>
            <a:chExt cx="9144000" cy="477559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95263" y="324129"/>
              <a:ext cx="4213225" cy="4603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>
                <a:buFont typeface="Wingdings" panose="05000000000000000000" pitchFamily="2" charset="2"/>
                <a:buChar char="§"/>
              </a:pPr>
              <a:r>
                <a:rPr kumimoji="1" lang="ko-KR" altLang="en-US" sz="2400" b="1" dirty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kumimoji="1" lang="en-US" altLang="zh-CN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kumimoji="1" lang="zh-CN" altLang="en-US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年度行政费用分析报告</a:t>
              </a:r>
              <a:endParaRPr kumimoji="1" lang="ko-KR" altLang="en-US" sz="2400" b="1" dirty="0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-25400" y="801688"/>
              <a:ext cx="9144000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12" name="图表 11"/>
          <p:cNvGraphicFramePr/>
          <p:nvPr/>
        </p:nvGraphicFramePr>
        <p:xfrm>
          <a:off x="214282" y="1643050"/>
          <a:ext cx="8501122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3" name="AutoShape 16"/>
          <p:cNvSpPr>
            <a:spLocks noChangeArrowheads="1"/>
          </p:cNvSpPr>
          <p:nvPr/>
        </p:nvSpPr>
        <p:spPr bwMode="gray">
          <a:xfrm>
            <a:off x="476256" y="1004875"/>
            <a:ext cx="49530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CN" altLang="zh-CN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AutoShape 17"/>
          <p:cNvSpPr>
            <a:spLocks noChangeArrowheads="1"/>
          </p:cNvSpPr>
          <p:nvPr/>
        </p:nvSpPr>
        <p:spPr bwMode="gray">
          <a:xfrm>
            <a:off x="171456" y="885812"/>
            <a:ext cx="685800" cy="685800"/>
          </a:xfrm>
          <a:prstGeom prst="diamon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zh-CN" altLang="en-US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gray">
          <a:xfrm>
            <a:off x="1009656" y="1060437"/>
            <a:ext cx="4114800" cy="3667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其他费用中，各项目金额及对比</a:t>
            </a:r>
            <a:endParaRPr lang="zh-CN" altLang="en-US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gray">
          <a:xfrm>
            <a:off x="325443" y="984237"/>
            <a:ext cx="340157" cy="46166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400" b="1" dirty="0" smtClean="0"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lang="en-US" altLang="zh-CN" sz="2400" b="1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5"/>
          <p:cNvGrpSpPr/>
          <p:nvPr/>
        </p:nvGrpSpPr>
        <p:grpSpPr>
          <a:xfrm>
            <a:off x="-25400" y="324129"/>
            <a:ext cx="9144000" cy="477559"/>
            <a:chOff x="-25400" y="324129"/>
            <a:chExt cx="9144000" cy="477559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95263" y="324129"/>
              <a:ext cx="4213225" cy="4603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>
                <a:buFont typeface="Wingdings" panose="05000000000000000000" pitchFamily="2" charset="2"/>
                <a:buChar char="§"/>
              </a:pPr>
              <a:r>
                <a:rPr kumimoji="1" lang="ko-KR" altLang="en-US" sz="2400" b="1" dirty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kumimoji="1" lang="en-US" altLang="zh-CN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kumimoji="1" lang="zh-CN" altLang="en-US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年度行政费用分析报告</a:t>
              </a:r>
              <a:endParaRPr kumimoji="1" lang="ko-KR" altLang="en-US" sz="2400" b="1" dirty="0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-25400" y="801688"/>
              <a:ext cx="9144000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3" name="AutoShape 16"/>
          <p:cNvSpPr>
            <a:spLocks noChangeArrowheads="1"/>
          </p:cNvSpPr>
          <p:nvPr/>
        </p:nvSpPr>
        <p:spPr bwMode="gray">
          <a:xfrm>
            <a:off x="476256" y="1004875"/>
            <a:ext cx="49530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CN" altLang="zh-CN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AutoShape 17"/>
          <p:cNvSpPr>
            <a:spLocks noChangeArrowheads="1"/>
          </p:cNvSpPr>
          <p:nvPr/>
        </p:nvSpPr>
        <p:spPr bwMode="gray">
          <a:xfrm>
            <a:off x="171456" y="885812"/>
            <a:ext cx="685800" cy="685800"/>
          </a:xfrm>
          <a:prstGeom prst="diamon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zh-CN" altLang="en-US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gray">
          <a:xfrm>
            <a:off x="1009656" y="1060437"/>
            <a:ext cx="4114800" cy="3667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其他费用分析说明</a:t>
            </a:r>
            <a:endParaRPr lang="zh-CN" altLang="en-US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gray">
          <a:xfrm>
            <a:off x="325443" y="984237"/>
            <a:ext cx="340157" cy="46166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400" b="1" dirty="0" smtClean="0"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lang="en-US" altLang="zh-CN" sz="2400" b="1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8596" y="1714488"/>
            <a:ext cx="8072494" cy="161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latin typeface="微软雅黑" panose="020B0503020204020204" charset="-122"/>
                <a:ea typeface="微软雅黑" panose="020B0503020204020204" charset="-122"/>
              </a:rPr>
              <a:t>        2020</a:t>
            </a: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年度其他费用中：</a:t>
            </a:r>
            <a:endParaRPr lang="en-US" altLang="zh-CN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en-US" altLang="zh-CN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en-US" altLang="zh-CN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" name="Group 97"/>
          <p:cNvGrpSpPr/>
          <p:nvPr/>
        </p:nvGrpSpPr>
        <p:grpSpPr bwMode="auto">
          <a:xfrm>
            <a:off x="1071538" y="2714620"/>
            <a:ext cx="6786610" cy="2643206"/>
            <a:chOff x="1791" y="1752"/>
            <a:chExt cx="3084" cy="1270"/>
          </a:xfrm>
        </p:grpSpPr>
        <p:grpSp>
          <p:nvGrpSpPr>
            <p:cNvPr id="18" name="Group 98"/>
            <p:cNvGrpSpPr/>
            <p:nvPr/>
          </p:nvGrpSpPr>
          <p:grpSpPr bwMode="auto">
            <a:xfrm>
              <a:off x="3242" y="1752"/>
              <a:ext cx="1633" cy="1270"/>
              <a:chOff x="3266" y="2168"/>
              <a:chExt cx="1831" cy="1513"/>
            </a:xfrm>
          </p:grpSpPr>
          <p:sp>
            <p:nvSpPr>
              <p:cNvPr id="20" name="Freeform 99"/>
              <p:cNvSpPr/>
              <p:nvPr/>
            </p:nvSpPr>
            <p:spPr bwMode="auto">
              <a:xfrm>
                <a:off x="3266" y="2168"/>
                <a:ext cx="1831" cy="1513"/>
              </a:xfrm>
              <a:custGeom>
                <a:avLst/>
                <a:gdLst/>
                <a:ahLst/>
                <a:cxnLst>
                  <a:cxn ang="0">
                    <a:pos x="289" y="72"/>
                  </a:cxn>
                  <a:cxn ang="0">
                    <a:pos x="393" y="48"/>
                  </a:cxn>
                  <a:cxn ang="0">
                    <a:pos x="570" y="8"/>
                  </a:cxn>
                  <a:cxn ang="0">
                    <a:pos x="682" y="0"/>
                  </a:cxn>
                  <a:cxn ang="0">
                    <a:pos x="771" y="8"/>
                  </a:cxn>
                  <a:cxn ang="0">
                    <a:pos x="899" y="104"/>
                  </a:cxn>
                  <a:cxn ang="0">
                    <a:pos x="1027" y="200"/>
                  </a:cxn>
                  <a:cxn ang="0">
                    <a:pos x="1092" y="248"/>
                  </a:cxn>
                  <a:cxn ang="0">
                    <a:pos x="1156" y="304"/>
                  </a:cxn>
                  <a:cxn ang="0">
                    <a:pos x="1308" y="368"/>
                  </a:cxn>
                  <a:cxn ang="0">
                    <a:pos x="1381" y="424"/>
                  </a:cxn>
                  <a:cxn ang="0">
                    <a:pos x="1405" y="456"/>
                  </a:cxn>
                  <a:cxn ang="0">
                    <a:pos x="1453" y="568"/>
                  </a:cxn>
                  <a:cxn ang="0">
                    <a:pos x="1509" y="680"/>
                  </a:cxn>
                  <a:cxn ang="0">
                    <a:pos x="1637" y="888"/>
                  </a:cxn>
                  <a:cxn ang="0">
                    <a:pos x="1677" y="944"/>
                  </a:cxn>
                  <a:cxn ang="0">
                    <a:pos x="1718" y="968"/>
                  </a:cxn>
                  <a:cxn ang="0">
                    <a:pos x="1830" y="968"/>
                  </a:cxn>
                  <a:cxn ang="0">
                    <a:pos x="1830" y="1496"/>
                  </a:cxn>
                  <a:cxn ang="0">
                    <a:pos x="1742" y="1496"/>
                  </a:cxn>
                  <a:cxn ang="0">
                    <a:pos x="1485" y="1512"/>
                  </a:cxn>
                  <a:cxn ang="0">
                    <a:pos x="1348" y="1512"/>
                  </a:cxn>
                  <a:cxn ang="0">
                    <a:pos x="1204" y="1480"/>
                  </a:cxn>
                  <a:cxn ang="0">
                    <a:pos x="1059" y="1440"/>
                  </a:cxn>
                  <a:cxn ang="0">
                    <a:pos x="931" y="1384"/>
                  </a:cxn>
                  <a:cxn ang="0">
                    <a:pos x="835" y="1352"/>
                  </a:cxn>
                  <a:cxn ang="0">
                    <a:pos x="730" y="1344"/>
                  </a:cxn>
                  <a:cxn ang="0">
                    <a:pos x="626" y="1352"/>
                  </a:cxn>
                  <a:cxn ang="0">
                    <a:pos x="522" y="1368"/>
                  </a:cxn>
                  <a:cxn ang="0">
                    <a:pos x="458" y="1360"/>
                  </a:cxn>
                  <a:cxn ang="0">
                    <a:pos x="417" y="1352"/>
                  </a:cxn>
                  <a:cxn ang="0">
                    <a:pos x="345" y="1352"/>
                  </a:cxn>
                  <a:cxn ang="0">
                    <a:pos x="217" y="1376"/>
                  </a:cxn>
                  <a:cxn ang="0">
                    <a:pos x="153" y="1360"/>
                  </a:cxn>
                  <a:cxn ang="0">
                    <a:pos x="136" y="1320"/>
                  </a:cxn>
                  <a:cxn ang="0">
                    <a:pos x="144" y="1288"/>
                  </a:cxn>
                  <a:cxn ang="0">
                    <a:pos x="169" y="1232"/>
                  </a:cxn>
                  <a:cxn ang="0">
                    <a:pos x="281" y="1144"/>
                  </a:cxn>
                  <a:cxn ang="0">
                    <a:pos x="658" y="1144"/>
                  </a:cxn>
                  <a:cxn ang="0">
                    <a:pos x="658" y="1080"/>
                  </a:cxn>
                  <a:cxn ang="0">
                    <a:pos x="803" y="1048"/>
                  </a:cxn>
                  <a:cxn ang="0">
                    <a:pos x="907" y="960"/>
                  </a:cxn>
                  <a:cxn ang="0">
                    <a:pos x="979" y="832"/>
                  </a:cxn>
                  <a:cxn ang="0">
                    <a:pos x="995" y="680"/>
                  </a:cxn>
                  <a:cxn ang="0">
                    <a:pos x="963" y="600"/>
                  </a:cxn>
                  <a:cxn ang="0">
                    <a:pos x="915" y="528"/>
                  </a:cxn>
                  <a:cxn ang="0">
                    <a:pos x="771" y="424"/>
                  </a:cxn>
                  <a:cxn ang="0">
                    <a:pos x="714" y="376"/>
                  </a:cxn>
                  <a:cxn ang="0">
                    <a:pos x="674" y="328"/>
                  </a:cxn>
                  <a:cxn ang="0">
                    <a:pos x="658" y="336"/>
                  </a:cxn>
                  <a:cxn ang="0">
                    <a:pos x="658" y="296"/>
                  </a:cxn>
                  <a:cxn ang="0">
                    <a:pos x="32" y="296"/>
                  </a:cxn>
                  <a:cxn ang="0">
                    <a:pos x="8" y="264"/>
                  </a:cxn>
                  <a:cxn ang="0">
                    <a:pos x="0" y="224"/>
                  </a:cxn>
                  <a:cxn ang="0">
                    <a:pos x="16" y="184"/>
                  </a:cxn>
                  <a:cxn ang="0">
                    <a:pos x="56" y="160"/>
                  </a:cxn>
                  <a:cxn ang="0">
                    <a:pos x="225" y="120"/>
                  </a:cxn>
                  <a:cxn ang="0">
                    <a:pos x="289" y="72"/>
                  </a:cxn>
                  <a:cxn ang="0">
                    <a:pos x="289" y="72"/>
                  </a:cxn>
                </a:cxnLst>
                <a:rect l="0" t="0" r="r" b="b"/>
                <a:pathLst>
                  <a:path w="1831" h="1513">
                    <a:moveTo>
                      <a:pt x="289" y="72"/>
                    </a:moveTo>
                    <a:lnTo>
                      <a:pt x="393" y="48"/>
                    </a:lnTo>
                    <a:lnTo>
                      <a:pt x="570" y="8"/>
                    </a:lnTo>
                    <a:lnTo>
                      <a:pt x="682" y="0"/>
                    </a:lnTo>
                    <a:lnTo>
                      <a:pt x="771" y="8"/>
                    </a:lnTo>
                    <a:lnTo>
                      <a:pt x="899" y="104"/>
                    </a:lnTo>
                    <a:lnTo>
                      <a:pt x="1027" y="200"/>
                    </a:lnTo>
                    <a:lnTo>
                      <a:pt x="1092" y="248"/>
                    </a:lnTo>
                    <a:lnTo>
                      <a:pt x="1156" y="304"/>
                    </a:lnTo>
                    <a:lnTo>
                      <a:pt x="1308" y="368"/>
                    </a:lnTo>
                    <a:lnTo>
                      <a:pt x="1381" y="424"/>
                    </a:lnTo>
                    <a:lnTo>
                      <a:pt x="1405" y="456"/>
                    </a:lnTo>
                    <a:lnTo>
                      <a:pt x="1453" y="568"/>
                    </a:lnTo>
                    <a:lnTo>
                      <a:pt x="1509" y="680"/>
                    </a:lnTo>
                    <a:lnTo>
                      <a:pt x="1637" y="888"/>
                    </a:lnTo>
                    <a:lnTo>
                      <a:pt x="1677" y="944"/>
                    </a:lnTo>
                    <a:lnTo>
                      <a:pt x="1718" y="968"/>
                    </a:lnTo>
                    <a:lnTo>
                      <a:pt x="1830" y="968"/>
                    </a:lnTo>
                    <a:lnTo>
                      <a:pt x="1830" y="1496"/>
                    </a:lnTo>
                    <a:lnTo>
                      <a:pt x="1742" y="1496"/>
                    </a:lnTo>
                    <a:lnTo>
                      <a:pt x="1485" y="1512"/>
                    </a:lnTo>
                    <a:lnTo>
                      <a:pt x="1348" y="1512"/>
                    </a:lnTo>
                    <a:lnTo>
                      <a:pt x="1204" y="1480"/>
                    </a:lnTo>
                    <a:lnTo>
                      <a:pt x="1059" y="1440"/>
                    </a:lnTo>
                    <a:lnTo>
                      <a:pt x="931" y="1384"/>
                    </a:lnTo>
                    <a:lnTo>
                      <a:pt x="835" y="1352"/>
                    </a:lnTo>
                    <a:lnTo>
                      <a:pt x="730" y="1344"/>
                    </a:lnTo>
                    <a:lnTo>
                      <a:pt x="626" y="1352"/>
                    </a:lnTo>
                    <a:lnTo>
                      <a:pt x="522" y="1368"/>
                    </a:lnTo>
                    <a:lnTo>
                      <a:pt x="458" y="1360"/>
                    </a:lnTo>
                    <a:lnTo>
                      <a:pt x="417" y="1352"/>
                    </a:lnTo>
                    <a:lnTo>
                      <a:pt x="345" y="1352"/>
                    </a:lnTo>
                    <a:lnTo>
                      <a:pt x="217" y="1376"/>
                    </a:lnTo>
                    <a:lnTo>
                      <a:pt x="153" y="1360"/>
                    </a:lnTo>
                    <a:lnTo>
                      <a:pt x="136" y="1320"/>
                    </a:lnTo>
                    <a:lnTo>
                      <a:pt x="144" y="1288"/>
                    </a:lnTo>
                    <a:lnTo>
                      <a:pt x="169" y="1232"/>
                    </a:lnTo>
                    <a:lnTo>
                      <a:pt x="281" y="1144"/>
                    </a:lnTo>
                    <a:lnTo>
                      <a:pt x="658" y="1144"/>
                    </a:lnTo>
                    <a:lnTo>
                      <a:pt x="658" y="1080"/>
                    </a:lnTo>
                    <a:lnTo>
                      <a:pt x="803" y="1048"/>
                    </a:lnTo>
                    <a:lnTo>
                      <a:pt x="907" y="960"/>
                    </a:lnTo>
                    <a:lnTo>
                      <a:pt x="979" y="832"/>
                    </a:lnTo>
                    <a:lnTo>
                      <a:pt x="995" y="680"/>
                    </a:lnTo>
                    <a:lnTo>
                      <a:pt x="963" y="600"/>
                    </a:lnTo>
                    <a:lnTo>
                      <a:pt x="915" y="528"/>
                    </a:lnTo>
                    <a:lnTo>
                      <a:pt x="771" y="424"/>
                    </a:lnTo>
                    <a:lnTo>
                      <a:pt x="714" y="376"/>
                    </a:lnTo>
                    <a:lnTo>
                      <a:pt x="674" y="328"/>
                    </a:lnTo>
                    <a:lnTo>
                      <a:pt x="658" y="336"/>
                    </a:lnTo>
                    <a:lnTo>
                      <a:pt x="658" y="296"/>
                    </a:lnTo>
                    <a:lnTo>
                      <a:pt x="32" y="296"/>
                    </a:lnTo>
                    <a:lnTo>
                      <a:pt x="8" y="264"/>
                    </a:lnTo>
                    <a:lnTo>
                      <a:pt x="0" y="224"/>
                    </a:lnTo>
                    <a:lnTo>
                      <a:pt x="16" y="184"/>
                    </a:lnTo>
                    <a:lnTo>
                      <a:pt x="56" y="160"/>
                    </a:lnTo>
                    <a:lnTo>
                      <a:pt x="225" y="120"/>
                    </a:lnTo>
                    <a:lnTo>
                      <a:pt x="289" y="72"/>
                    </a:lnTo>
                    <a:close/>
                  </a:path>
                </a:pathLst>
              </a:custGeom>
              <a:solidFill>
                <a:srgbClr val="FFFF99"/>
              </a:solidFill>
              <a:ln w="317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1" name="Freeform 100"/>
              <p:cNvSpPr/>
              <p:nvPr/>
            </p:nvSpPr>
            <p:spPr bwMode="auto">
              <a:xfrm>
                <a:off x="3924" y="2496"/>
                <a:ext cx="346" cy="489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56" y="48"/>
                  </a:cxn>
                  <a:cxn ang="0">
                    <a:pos x="185" y="152"/>
                  </a:cxn>
                  <a:cxn ang="0">
                    <a:pos x="273" y="208"/>
                  </a:cxn>
                  <a:cxn ang="0">
                    <a:pos x="321" y="288"/>
                  </a:cxn>
                  <a:cxn ang="0">
                    <a:pos x="345" y="360"/>
                  </a:cxn>
                  <a:cxn ang="0">
                    <a:pos x="321" y="488"/>
                  </a:cxn>
                  <a:cxn ang="0">
                    <a:pos x="305" y="480"/>
                  </a:cxn>
                  <a:cxn ang="0">
                    <a:pos x="241" y="416"/>
                  </a:cxn>
                  <a:cxn ang="0">
                    <a:pos x="201" y="352"/>
                  </a:cxn>
                  <a:cxn ang="0">
                    <a:pos x="161" y="272"/>
                  </a:cxn>
                  <a:cxn ang="0">
                    <a:pos x="137" y="192"/>
                  </a:cxn>
                  <a:cxn ang="0">
                    <a:pos x="0" y="120"/>
                  </a:cxn>
                  <a:cxn ang="0">
                    <a:pos x="0" y="8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346" h="489">
                    <a:moveTo>
                      <a:pt x="16" y="0"/>
                    </a:moveTo>
                    <a:lnTo>
                      <a:pt x="56" y="48"/>
                    </a:lnTo>
                    <a:lnTo>
                      <a:pt x="185" y="152"/>
                    </a:lnTo>
                    <a:lnTo>
                      <a:pt x="273" y="208"/>
                    </a:lnTo>
                    <a:lnTo>
                      <a:pt x="321" y="288"/>
                    </a:lnTo>
                    <a:lnTo>
                      <a:pt x="345" y="360"/>
                    </a:lnTo>
                    <a:lnTo>
                      <a:pt x="321" y="488"/>
                    </a:lnTo>
                    <a:lnTo>
                      <a:pt x="305" y="480"/>
                    </a:lnTo>
                    <a:lnTo>
                      <a:pt x="241" y="416"/>
                    </a:lnTo>
                    <a:lnTo>
                      <a:pt x="201" y="352"/>
                    </a:lnTo>
                    <a:lnTo>
                      <a:pt x="161" y="272"/>
                    </a:lnTo>
                    <a:lnTo>
                      <a:pt x="137" y="192"/>
                    </a:lnTo>
                    <a:lnTo>
                      <a:pt x="0" y="120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99"/>
              </a:solidFill>
              <a:ln w="317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2" name="Freeform 101"/>
              <p:cNvSpPr/>
              <p:nvPr/>
            </p:nvSpPr>
            <p:spPr bwMode="auto">
              <a:xfrm>
                <a:off x="3507" y="2272"/>
                <a:ext cx="852" cy="249"/>
              </a:xfrm>
              <a:custGeom>
                <a:avLst/>
                <a:gdLst/>
                <a:ahLst/>
                <a:cxnLst>
                  <a:cxn ang="0">
                    <a:pos x="851" y="248"/>
                  </a:cxn>
                  <a:cxn ang="0">
                    <a:pos x="562" y="32"/>
                  </a:cxn>
                  <a:cxn ang="0">
                    <a:pos x="513" y="8"/>
                  </a:cxn>
                  <a:cxn ang="0">
                    <a:pos x="441" y="0"/>
                  </a:cxn>
                  <a:cxn ang="0">
                    <a:pos x="369" y="0"/>
                  </a:cxn>
                  <a:cxn ang="0">
                    <a:pos x="184" y="8"/>
                  </a:cxn>
                  <a:cxn ang="0">
                    <a:pos x="0" y="16"/>
                  </a:cxn>
                </a:cxnLst>
                <a:rect l="0" t="0" r="r" b="b"/>
                <a:pathLst>
                  <a:path w="852" h="249">
                    <a:moveTo>
                      <a:pt x="851" y="248"/>
                    </a:moveTo>
                    <a:lnTo>
                      <a:pt x="562" y="32"/>
                    </a:lnTo>
                    <a:lnTo>
                      <a:pt x="513" y="8"/>
                    </a:lnTo>
                    <a:lnTo>
                      <a:pt x="441" y="0"/>
                    </a:lnTo>
                    <a:lnTo>
                      <a:pt x="369" y="0"/>
                    </a:lnTo>
                    <a:lnTo>
                      <a:pt x="184" y="8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FFFF99"/>
              </a:solidFill>
              <a:ln w="317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9" name="Rectangle 102"/>
            <p:cNvSpPr>
              <a:spLocks noChangeArrowheads="1"/>
            </p:cNvSpPr>
            <p:nvPr/>
          </p:nvSpPr>
          <p:spPr bwMode="auto">
            <a:xfrm>
              <a:off x="1791" y="1994"/>
              <a:ext cx="1657" cy="80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差旅费：费用非常高，应重新梳理</a:t>
              </a:r>
              <a:endParaRPr lang="en-US" altLang="zh-CN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差旅费费用分摊原则，部分费用</a:t>
              </a:r>
              <a:endParaRPr lang="en-US" altLang="zh-CN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应在各区域列支；</a:t>
              </a:r>
              <a:endParaRPr lang="en-US" altLang="zh-CN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5"/>
          <p:cNvGrpSpPr/>
          <p:nvPr/>
        </p:nvGrpSpPr>
        <p:grpSpPr>
          <a:xfrm>
            <a:off x="-25400" y="324129"/>
            <a:ext cx="9144000" cy="477559"/>
            <a:chOff x="-25400" y="324129"/>
            <a:chExt cx="9144000" cy="477559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95263" y="324129"/>
              <a:ext cx="4213225" cy="4603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>
                <a:buFont typeface="Wingdings" panose="05000000000000000000" pitchFamily="2" charset="2"/>
                <a:buChar char="§"/>
              </a:pPr>
              <a:r>
                <a:rPr kumimoji="1" lang="ko-KR" altLang="en-US" sz="2400" b="1" dirty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kumimoji="1" lang="en-US" altLang="zh-CN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kumimoji="1" lang="zh-CN" altLang="en-US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年度行政费用分析报告</a:t>
              </a:r>
              <a:endParaRPr kumimoji="1" lang="ko-KR" altLang="en-US" sz="2400" b="1" dirty="0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-25400" y="801688"/>
              <a:ext cx="9144000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428596" y="3143248"/>
            <a:ext cx="8305800" cy="164307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ko-KR" sz="4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grpSp>
        <p:nvGrpSpPr>
          <p:cNvPr id="3" name="Group 2"/>
          <p:cNvGrpSpPr/>
          <p:nvPr/>
        </p:nvGrpSpPr>
        <p:grpSpPr bwMode="auto">
          <a:xfrm>
            <a:off x="376238" y="1882775"/>
            <a:ext cx="455612" cy="4195763"/>
            <a:chOff x="245" y="1077"/>
            <a:chExt cx="287" cy="2643"/>
          </a:xfrm>
        </p:grpSpPr>
        <p:sp>
          <p:nvSpPr>
            <p:cNvPr id="17" name="Rectangle 3"/>
            <p:cNvSpPr>
              <a:spLocks noChangeArrowheads="1"/>
            </p:cNvSpPr>
            <p:nvPr/>
          </p:nvSpPr>
          <p:spPr bwMode="auto">
            <a:xfrm>
              <a:off x="270" y="1077"/>
              <a:ext cx="260" cy="814"/>
            </a:xfrm>
            <a:prstGeom prst="rect">
              <a:avLst/>
            </a:prstGeom>
            <a:gradFill rotWithShape="1">
              <a:gsLst>
                <a:gs pos="0">
                  <a:srgbClr val="33CCFF"/>
                </a:gs>
                <a:gs pos="100000">
                  <a:srgbClr val="33CC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19050">
              <a:noFill/>
              <a:miter lim="800000"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73" y="1991"/>
              <a:ext cx="259" cy="814"/>
            </a:xfrm>
            <a:prstGeom prst="rect">
              <a:avLst/>
            </a:prstGeom>
            <a:gradFill rotWithShape="1">
              <a:gsLst>
                <a:gs pos="0">
                  <a:srgbClr val="33CCFF"/>
                </a:gs>
                <a:gs pos="100000">
                  <a:srgbClr val="33CC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19050">
              <a:noFill/>
              <a:miter lim="800000"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266" y="2906"/>
              <a:ext cx="259" cy="814"/>
            </a:xfrm>
            <a:prstGeom prst="rect">
              <a:avLst/>
            </a:prstGeom>
            <a:gradFill rotWithShape="1">
              <a:gsLst>
                <a:gs pos="0">
                  <a:srgbClr val="33CCFF"/>
                </a:gs>
                <a:gs pos="100000">
                  <a:srgbClr val="33CC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19050">
              <a:noFill/>
              <a:miter lim="800000"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Text Box 6"/>
            <p:cNvSpPr txBox="1">
              <a:spLocks noChangeArrowheads="1"/>
            </p:cNvSpPr>
            <p:nvPr/>
          </p:nvSpPr>
          <p:spPr bwMode="auto">
            <a:xfrm>
              <a:off x="249" y="1310"/>
              <a:ext cx="263" cy="368"/>
            </a:xfrm>
            <a:prstGeom prst="rect">
              <a:avLst/>
            </a:prstGeom>
            <a:noFill/>
            <a:ln w="19050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3200">
                  <a:solidFill>
                    <a:srgbClr val="ADEAFF"/>
                  </a:solidFill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  <a:endParaRPr kumimoji="1" lang="en-US" altLang="ko-KR" sz="3200">
                <a:solidFill>
                  <a:srgbClr val="ADEA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Text Box 7"/>
            <p:cNvSpPr txBox="1">
              <a:spLocks noChangeArrowheads="1"/>
            </p:cNvSpPr>
            <p:nvPr/>
          </p:nvSpPr>
          <p:spPr bwMode="auto">
            <a:xfrm>
              <a:off x="249" y="2223"/>
              <a:ext cx="263" cy="368"/>
            </a:xfrm>
            <a:prstGeom prst="rect">
              <a:avLst/>
            </a:prstGeom>
            <a:noFill/>
            <a:ln w="19050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3200">
                  <a:solidFill>
                    <a:srgbClr val="ADEAFF"/>
                  </a:solidFill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endParaRPr kumimoji="1" lang="en-US" altLang="ko-KR" sz="3200">
                <a:solidFill>
                  <a:srgbClr val="ADEA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Text Box 8"/>
            <p:cNvSpPr txBox="1">
              <a:spLocks noChangeArrowheads="1"/>
            </p:cNvSpPr>
            <p:nvPr/>
          </p:nvSpPr>
          <p:spPr bwMode="auto">
            <a:xfrm>
              <a:off x="245" y="3154"/>
              <a:ext cx="263" cy="368"/>
            </a:xfrm>
            <a:prstGeom prst="rect">
              <a:avLst/>
            </a:prstGeom>
            <a:noFill/>
            <a:ln w="19050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/>
              <a:r>
                <a:rPr kumimoji="1" lang="en-US" altLang="ko-KR" sz="3200">
                  <a:solidFill>
                    <a:srgbClr val="ADEAFF"/>
                  </a:solidFill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  <a:endParaRPr kumimoji="1" lang="en-US" altLang="ko-KR" sz="3200">
                <a:solidFill>
                  <a:srgbClr val="ADEA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879475" y="1919288"/>
            <a:ext cx="7880350" cy="1301750"/>
          </a:xfrm>
          <a:prstGeom prst="rect">
            <a:avLst/>
          </a:prstGeom>
          <a:gradFill rotWithShape="1">
            <a:gsLst>
              <a:gs pos="0">
                <a:srgbClr val="FFFFFF">
                  <a:gamma/>
                  <a:shade val="46275"/>
                  <a:invGamma/>
                  <a:alpha val="30000"/>
                </a:srgbClr>
              </a:gs>
              <a:gs pos="100000">
                <a:srgbClr val="FFFFFF">
                  <a:alpha val="30000"/>
                </a:srgbClr>
              </a:gs>
            </a:gsLst>
            <a:lin ang="0" scaled="1"/>
          </a:gradFill>
          <a:ln w="9525">
            <a:miter lim="800000"/>
          </a:ln>
          <a:effectLst/>
          <a:scene3d>
            <a:camera prst="legacyObliqueTopLef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Rectangle 10"/>
          <p:cNvSpPr>
            <a:spLocks noChangeArrowheads="1"/>
          </p:cNvSpPr>
          <p:nvPr/>
        </p:nvSpPr>
        <p:spPr bwMode="auto">
          <a:xfrm>
            <a:off x="869950" y="3368675"/>
            <a:ext cx="7880350" cy="13081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miter lim="800000"/>
          </a:ln>
          <a:effectLst/>
          <a:scene3d>
            <a:camera prst="legacyObliqueTopLef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Rectangle 11"/>
          <p:cNvSpPr>
            <a:spLocks noChangeArrowheads="1"/>
          </p:cNvSpPr>
          <p:nvPr/>
        </p:nvSpPr>
        <p:spPr bwMode="auto">
          <a:xfrm>
            <a:off x="860425" y="4818063"/>
            <a:ext cx="7880350" cy="13081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miter lim="800000"/>
          </a:ln>
          <a:effectLst/>
          <a:scene3d>
            <a:camera prst="legacyObliqueTopLef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Rectangle 13"/>
          <p:cNvSpPr>
            <a:spLocks noChangeArrowheads="1"/>
          </p:cNvSpPr>
          <p:nvPr/>
        </p:nvSpPr>
        <p:spPr bwMode="auto">
          <a:xfrm>
            <a:off x="942975" y="1993900"/>
            <a:ext cx="1681163" cy="1292225"/>
          </a:xfrm>
          <a:prstGeom prst="rect">
            <a:avLst/>
          </a:prstGeom>
          <a:gradFill rotWithShape="1">
            <a:gsLst>
              <a:gs pos="0">
                <a:srgbClr val="33CCFF"/>
              </a:gs>
              <a:gs pos="100000">
                <a:srgbClr val="33CCFF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noFill/>
            <a:miter lim="800000"/>
          </a:ln>
          <a:effectLst/>
          <a:scene3d>
            <a:camera prst="legacyObliqueTopLeft"/>
            <a:lightRig rig="legacyFlat3" dir="t"/>
          </a:scene3d>
          <a:sp3d extrusionH="290500" prstMaterial="legacyMatte">
            <a:bevelT w="13500" h="13500" prst="angle"/>
            <a:bevelB w="13500" h="13500" prst="angle"/>
            <a:extrusionClr>
              <a:srgbClr val="33CC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Rectangle 14"/>
          <p:cNvSpPr>
            <a:spLocks noChangeArrowheads="1"/>
          </p:cNvSpPr>
          <p:nvPr/>
        </p:nvSpPr>
        <p:spPr bwMode="auto">
          <a:xfrm>
            <a:off x="936625" y="3443288"/>
            <a:ext cx="1682750" cy="1292225"/>
          </a:xfrm>
          <a:prstGeom prst="rect">
            <a:avLst/>
          </a:prstGeom>
          <a:gradFill rotWithShape="1">
            <a:gsLst>
              <a:gs pos="0">
                <a:srgbClr val="33CCFF"/>
              </a:gs>
              <a:gs pos="100000">
                <a:srgbClr val="33CCFF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noFill/>
            <a:miter lim="800000"/>
          </a:ln>
          <a:effectLst/>
          <a:scene3d>
            <a:camera prst="legacyObliqueTopLeft"/>
            <a:lightRig rig="legacyFlat3" dir="t"/>
          </a:scene3d>
          <a:sp3d extrusionH="290500" prstMaterial="legacyMatte">
            <a:bevelT w="13500" h="13500" prst="angle"/>
            <a:bevelB w="13500" h="13500" prst="angle"/>
            <a:extrusionClr>
              <a:srgbClr val="33CC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925513" y="4895850"/>
            <a:ext cx="1682750" cy="1292225"/>
          </a:xfrm>
          <a:prstGeom prst="rect">
            <a:avLst/>
          </a:prstGeom>
          <a:gradFill rotWithShape="1">
            <a:gsLst>
              <a:gs pos="0">
                <a:srgbClr val="33CCFF"/>
              </a:gs>
              <a:gs pos="100000">
                <a:srgbClr val="33CCFF">
                  <a:gamma/>
                  <a:shade val="46275"/>
                  <a:invGamma/>
                </a:srgbClr>
              </a:gs>
            </a:gsLst>
            <a:lin ang="5400000" scaled="1"/>
          </a:gradFill>
          <a:ln w="19050">
            <a:noFill/>
            <a:miter lim="800000"/>
          </a:ln>
          <a:effectLst/>
          <a:scene3d>
            <a:camera prst="legacyObliqueTopLeft"/>
            <a:lightRig rig="legacyFlat3" dir="t"/>
          </a:scene3d>
          <a:sp3d extrusionH="290500" prstMaterial="legacyMatte">
            <a:bevelT w="13500" h="13500" prst="angle"/>
            <a:bevelB w="13500" h="13500" prst="angle"/>
            <a:extrusionClr>
              <a:srgbClr val="33CCFF"/>
            </a:extrusionClr>
          </a:sp3d>
        </p:spPr>
        <p:txBody>
          <a:bodyPr wrap="none" anchor="ctr">
            <a:flatTx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 Box 16"/>
          <p:cNvSpPr txBox="1">
            <a:spLocks noChangeArrowheads="1"/>
          </p:cNvSpPr>
          <p:nvPr/>
        </p:nvSpPr>
        <p:spPr bwMode="auto">
          <a:xfrm>
            <a:off x="958850" y="3643314"/>
            <a:ext cx="1612886" cy="1014730"/>
          </a:xfrm>
          <a:prstGeom prst="rect">
            <a:avLst/>
          </a:prstGeom>
          <a:noFill/>
          <a:ln w="19050">
            <a:noFill/>
            <a:miter lim="800000"/>
          </a:ln>
          <a:effectLst>
            <a:outerShdw dist="28398" dir="3806097" algn="ctr" rotWithShape="0">
              <a:srgbClr val="003366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ko-KR" sz="24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17</a:t>
            </a:r>
            <a:r>
              <a:rPr lang="zh-CN" altLang="en-US" sz="24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年数据</a:t>
            </a:r>
            <a:endParaRPr lang="en-US" altLang="zh-CN" sz="2400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分析</a:t>
            </a:r>
            <a:endParaRPr lang="ko-KR" altLang="en-US" sz="24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 Box 17"/>
          <p:cNvSpPr txBox="1">
            <a:spLocks noChangeArrowheads="1"/>
          </p:cNvSpPr>
          <p:nvPr/>
        </p:nvSpPr>
        <p:spPr bwMode="auto">
          <a:xfrm>
            <a:off x="819150" y="5305425"/>
            <a:ext cx="1755775" cy="457200"/>
          </a:xfrm>
          <a:prstGeom prst="rect">
            <a:avLst/>
          </a:prstGeom>
          <a:noFill/>
          <a:ln w="19050">
            <a:noFill/>
            <a:miter lim="800000"/>
          </a:ln>
          <a:effectLst>
            <a:outerShdw dist="28398" dir="3806097" algn="ctr" rotWithShape="0">
              <a:srgbClr val="003366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2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总结</a:t>
            </a:r>
            <a:endParaRPr lang="zh-CN" altLang="en-US" sz="2400" dirty="0" smtClean="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 Box 18"/>
          <p:cNvSpPr txBox="1">
            <a:spLocks noChangeArrowheads="1"/>
          </p:cNvSpPr>
          <p:nvPr/>
        </p:nvSpPr>
        <p:spPr bwMode="auto">
          <a:xfrm>
            <a:off x="1057260" y="2354263"/>
            <a:ext cx="1443038" cy="457200"/>
          </a:xfrm>
          <a:prstGeom prst="rect">
            <a:avLst/>
          </a:prstGeom>
          <a:noFill/>
          <a:ln w="19050">
            <a:noFill/>
            <a:miter lim="800000"/>
          </a:ln>
          <a:effectLst>
            <a:outerShdw dist="28398" dir="3806097" algn="ctr" rotWithShape="0">
              <a:srgbClr val="003366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费用分类</a:t>
            </a:r>
            <a:endParaRPr lang="zh-CN" altLang="en-US" sz="2400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Rectangle 19"/>
          <p:cNvSpPr>
            <a:spLocks noChangeArrowheads="1"/>
          </p:cNvSpPr>
          <p:nvPr/>
        </p:nvSpPr>
        <p:spPr bwMode="auto">
          <a:xfrm>
            <a:off x="2738438" y="2238375"/>
            <a:ext cx="5715000" cy="72072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rgbClr val="003366"/>
            </a:outerShdw>
          </a:effectLst>
        </p:spPr>
        <p:txBody>
          <a:bodyPr wrap="none" anchor="ctr"/>
          <a:lstStyle/>
          <a:p>
            <a:pPr latinLnBrk="1">
              <a:buFont typeface="Wingdings" panose="05000000000000000000" pitchFamily="2" charset="2"/>
              <a:buChar char="l"/>
            </a:pPr>
            <a:r>
              <a:rPr kumimoji="1" lang="ko-KR" altLang="en-US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kumimoji="1" lang="zh-CN" altLang="en-US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行政费用类别划分</a:t>
            </a:r>
            <a:endParaRPr kumimoji="1" lang="en-US" altLang="zh-CN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atinLnBrk="1"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各类别费用构成项目</a:t>
            </a:r>
            <a:endParaRPr kumimoji="1" lang="ko-KR" altLang="en-US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Rectangle 20"/>
          <p:cNvSpPr>
            <a:spLocks noChangeArrowheads="1"/>
          </p:cNvSpPr>
          <p:nvPr/>
        </p:nvSpPr>
        <p:spPr bwMode="auto">
          <a:xfrm>
            <a:off x="2747963" y="3565531"/>
            <a:ext cx="5715000" cy="792163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rgbClr val="003366"/>
            </a:outerShdw>
          </a:effectLst>
        </p:spPr>
        <p:txBody>
          <a:bodyPr wrap="none" anchor="ctr"/>
          <a:lstStyle/>
          <a:p>
            <a:pPr latinLnBrk="1"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各类别费用金额及对比分析</a:t>
            </a:r>
            <a:endParaRPr kumimoji="1" lang="en-US" altLang="zh-CN" dirty="0" smtClea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atinLnBrk="1"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各项目在各类费用中所占比例及分析</a:t>
            </a:r>
            <a:endParaRPr kumimoji="1" lang="en-US" altLang="ko-KR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Rectangle 21"/>
          <p:cNvSpPr>
            <a:spLocks noChangeArrowheads="1"/>
          </p:cNvSpPr>
          <p:nvPr/>
        </p:nvSpPr>
        <p:spPr bwMode="auto">
          <a:xfrm>
            <a:off x="2714612" y="5162550"/>
            <a:ext cx="1728788" cy="647700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rgbClr val="003366"/>
            </a:outerShdw>
          </a:effectLst>
        </p:spPr>
        <p:txBody>
          <a:bodyPr wrap="none" anchor="ctr"/>
          <a:lstStyle/>
          <a:p>
            <a:pPr latinLnBrk="1">
              <a:buFont typeface="Wingdings" panose="05000000000000000000" pitchFamily="2" charset="2"/>
              <a:buChar char="l"/>
            </a:pPr>
            <a:r>
              <a:rPr kumimoji="1" lang="ko-KR" altLang="en-US" dirty="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kumimoji="1" lang="zh-CN" altLang="en-US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分析总结</a:t>
            </a:r>
            <a:endParaRPr kumimoji="1" lang="ko-KR" altLang="en-US" dirty="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Rectangle 2"/>
          <p:cNvSpPr txBox="1">
            <a:spLocks noChangeArrowheads="1"/>
          </p:cNvSpPr>
          <p:nvPr/>
        </p:nvSpPr>
        <p:spPr>
          <a:xfrm>
            <a:off x="428596" y="78579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rPr>
              <a:t>目   录</a:t>
            </a:r>
            <a:endParaRPr kumimoji="0" lang="zh-CN" alt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bldLvl="0" animBg="1"/>
      <p:bldP spid="30" grpId="0"/>
      <p:bldP spid="3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5"/>
          <p:cNvGrpSpPr/>
          <p:nvPr/>
        </p:nvGrpSpPr>
        <p:grpSpPr>
          <a:xfrm>
            <a:off x="-25400" y="324129"/>
            <a:ext cx="9144000" cy="477559"/>
            <a:chOff x="-25400" y="324129"/>
            <a:chExt cx="9144000" cy="477559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95263" y="324129"/>
              <a:ext cx="4213225" cy="4603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latinLnBrk="1">
                <a:buFont typeface="Wingdings" panose="05000000000000000000" pitchFamily="2" charset="2"/>
                <a:buChar char="§"/>
              </a:pPr>
              <a:r>
                <a:rPr kumimoji="1" lang="ko-KR" altLang="en-US" sz="2400" b="1" dirty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kumimoji="1" lang="en-US" altLang="zh-CN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r>
                <a:rPr kumimoji="1" lang="zh-CN" altLang="en-US" sz="2400" b="1" dirty="0" smtClean="0">
                  <a:solidFill>
                    <a:srgbClr val="FFCC00"/>
                  </a:solidFill>
                  <a:latin typeface="微软雅黑" panose="020B0503020204020204" charset="-122"/>
                  <a:ea typeface="微软雅黑" panose="020B0503020204020204" charset="-122"/>
                </a:rPr>
                <a:t>年度行政费用分析报告</a:t>
              </a:r>
              <a:endParaRPr kumimoji="1" lang="ko-KR" altLang="en-US" sz="2400" b="1" dirty="0">
                <a:solidFill>
                  <a:srgbClr val="FFCC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-25400" y="801688"/>
              <a:ext cx="9144000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7" name="Line 12"/>
          <p:cNvSpPr>
            <a:spLocks noChangeShapeType="1"/>
          </p:cNvSpPr>
          <p:nvPr/>
        </p:nvSpPr>
        <p:spPr bwMode="auto">
          <a:xfrm>
            <a:off x="120620" y="1614466"/>
            <a:ext cx="8031162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9" name="Line 20"/>
          <p:cNvSpPr>
            <a:spLocks noChangeShapeType="1"/>
          </p:cNvSpPr>
          <p:nvPr/>
        </p:nvSpPr>
        <p:spPr bwMode="auto">
          <a:xfrm>
            <a:off x="122207" y="855641"/>
            <a:ext cx="7991475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485804" y="97951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rPr>
              <a:t>总  结</a:t>
            </a:r>
            <a:endParaRPr kumimoji="0" lang="zh-CN" alt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sp>
        <p:nvSpPr>
          <p:cNvPr id="16" name="AutoShape 3"/>
          <p:cNvSpPr>
            <a:spLocks noChangeArrowheads="1"/>
          </p:cNvSpPr>
          <p:nvPr/>
        </p:nvSpPr>
        <p:spPr bwMode="gray">
          <a:xfrm>
            <a:off x="1138206" y="3186135"/>
            <a:ext cx="6750050" cy="3386137"/>
          </a:xfrm>
          <a:prstGeom prst="roundRect">
            <a:avLst>
              <a:gd name="adj" fmla="val 16667"/>
            </a:avLst>
          </a:prstGeom>
          <a:solidFill>
            <a:schemeClr val="tx2">
              <a:alpha val="50000"/>
            </a:schemeClr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8" name="Group 4"/>
          <p:cNvGrpSpPr/>
          <p:nvPr/>
        </p:nvGrpSpPr>
        <p:grpSpPr bwMode="auto">
          <a:xfrm>
            <a:off x="909606" y="2914672"/>
            <a:ext cx="1838325" cy="3309938"/>
            <a:chOff x="528" y="1392"/>
            <a:chExt cx="1158" cy="2085"/>
          </a:xfrm>
        </p:grpSpPr>
        <p:sp>
          <p:nvSpPr>
            <p:cNvPr id="19" name="AutoShape 5"/>
            <p:cNvSpPr>
              <a:spLocks noChangeArrowheads="1"/>
            </p:cNvSpPr>
            <p:nvPr/>
          </p:nvSpPr>
          <p:spPr bwMode="gray">
            <a:xfrm>
              <a:off x="528" y="1392"/>
              <a:ext cx="1158" cy="2085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38100">
              <a:solidFill>
                <a:schemeClr val="bg1"/>
              </a:solidFill>
              <a:rou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AutoShape 6"/>
            <p:cNvSpPr>
              <a:spLocks noChangeArrowheads="1"/>
            </p:cNvSpPr>
            <p:nvPr/>
          </p:nvSpPr>
          <p:spPr bwMode="gray">
            <a:xfrm>
              <a:off x="576" y="1416"/>
              <a:ext cx="1063" cy="28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1" name="Group 7"/>
          <p:cNvGrpSpPr/>
          <p:nvPr/>
        </p:nvGrpSpPr>
        <p:grpSpPr bwMode="auto">
          <a:xfrm>
            <a:off x="3702019" y="2914672"/>
            <a:ext cx="1838325" cy="3309938"/>
            <a:chOff x="2287" y="1392"/>
            <a:chExt cx="1158" cy="2085"/>
          </a:xfrm>
        </p:grpSpPr>
        <p:sp>
          <p:nvSpPr>
            <p:cNvPr id="22" name="AutoShape 8"/>
            <p:cNvSpPr>
              <a:spLocks noChangeArrowheads="1"/>
            </p:cNvSpPr>
            <p:nvPr/>
          </p:nvSpPr>
          <p:spPr bwMode="gray">
            <a:xfrm>
              <a:off x="2287" y="1392"/>
              <a:ext cx="1158" cy="2085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38100">
              <a:solidFill>
                <a:schemeClr val="bg1"/>
              </a:solidFill>
              <a:rou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AutoShape 9"/>
            <p:cNvSpPr>
              <a:spLocks noChangeArrowheads="1"/>
            </p:cNvSpPr>
            <p:nvPr/>
          </p:nvSpPr>
          <p:spPr bwMode="gray">
            <a:xfrm>
              <a:off x="2333" y="1416"/>
              <a:ext cx="1063" cy="28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4" name="Group 10"/>
          <p:cNvGrpSpPr/>
          <p:nvPr/>
        </p:nvGrpSpPr>
        <p:grpSpPr bwMode="auto">
          <a:xfrm>
            <a:off x="6538881" y="2914672"/>
            <a:ext cx="1838325" cy="3309938"/>
            <a:chOff x="4074" y="1392"/>
            <a:chExt cx="1158" cy="2085"/>
          </a:xfrm>
        </p:grpSpPr>
        <p:sp>
          <p:nvSpPr>
            <p:cNvPr id="25" name="AutoShape 11"/>
            <p:cNvSpPr>
              <a:spLocks noChangeArrowheads="1"/>
            </p:cNvSpPr>
            <p:nvPr/>
          </p:nvSpPr>
          <p:spPr bwMode="gray">
            <a:xfrm>
              <a:off x="4074" y="1392"/>
              <a:ext cx="1158" cy="2085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38100">
              <a:solidFill>
                <a:schemeClr val="bg1"/>
              </a:solidFill>
              <a:rou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AutoShape 12"/>
            <p:cNvSpPr>
              <a:spLocks noChangeArrowheads="1"/>
            </p:cNvSpPr>
            <p:nvPr/>
          </p:nvSpPr>
          <p:spPr bwMode="gray">
            <a:xfrm>
              <a:off x="4122" y="1422"/>
              <a:ext cx="1063" cy="28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7" name="Text Box 13"/>
          <p:cNvSpPr txBox="1">
            <a:spLocks noChangeArrowheads="1"/>
          </p:cNvSpPr>
          <p:nvPr/>
        </p:nvSpPr>
        <p:spPr bwMode="gray">
          <a:xfrm>
            <a:off x="928662" y="3143248"/>
            <a:ext cx="1752600" cy="24612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120650" indent="-120650">
              <a:spcBef>
                <a:spcPct val="500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1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2020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年度行政办公费比较大，支出共计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16,961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元，月均支出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147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元，人均月支出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161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元（以总部人数约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100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人，不含信息中心），人均日支出约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64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元，可见行政成本控制的重要性；</a:t>
            </a: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 Box 14"/>
          <p:cNvSpPr txBox="1">
            <a:spLocks noChangeArrowheads="1"/>
          </p:cNvSpPr>
          <p:nvPr/>
        </p:nvSpPr>
        <p:spPr bwMode="gray">
          <a:xfrm>
            <a:off x="3786182" y="3143248"/>
            <a:ext cx="1752600" cy="203009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2018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年度，应从行政角度按月定期汇总实际费用支出，以利于下一年度费用分析，使数据更具有说明价值；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 Box 15"/>
          <p:cNvSpPr txBox="1">
            <a:spLocks noChangeArrowheads="1"/>
          </p:cNvSpPr>
          <p:nvPr/>
        </p:nvSpPr>
        <p:spPr bwMode="gray">
          <a:xfrm>
            <a:off x="6548406" y="3286124"/>
            <a:ext cx="1752600" cy="19221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120650" indent="-120650">
              <a:spcBef>
                <a:spcPct val="50000"/>
              </a:spcBef>
              <a:buFontTx/>
              <a:buChar char="•"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备注：原打算将费用做个跨年度对照的，苦于财务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2016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年没有出此类报表，若提供有一定难度，待下一年度再进一步完善。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20650" indent="-120650">
              <a:spcBef>
                <a:spcPct val="50000"/>
              </a:spcBef>
              <a:buFontTx/>
              <a:buChar char="•"/>
            </a:pP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0" name="Group 16"/>
          <p:cNvGrpSpPr/>
          <p:nvPr/>
        </p:nvGrpSpPr>
        <p:grpSpPr bwMode="auto">
          <a:xfrm>
            <a:off x="3043206" y="4438672"/>
            <a:ext cx="504825" cy="496888"/>
            <a:chOff x="1872" y="2352"/>
            <a:chExt cx="240" cy="240"/>
          </a:xfrm>
        </p:grpSpPr>
        <p:grpSp>
          <p:nvGrpSpPr>
            <p:cNvPr id="31" name="Group 17"/>
            <p:cNvGrpSpPr/>
            <p:nvPr/>
          </p:nvGrpSpPr>
          <p:grpSpPr bwMode="auto">
            <a:xfrm>
              <a:off x="1968" y="2352"/>
              <a:ext cx="144" cy="240"/>
              <a:chOff x="1968" y="2352"/>
              <a:chExt cx="144" cy="240"/>
            </a:xfrm>
          </p:grpSpPr>
          <p:sp>
            <p:nvSpPr>
              <p:cNvPr id="38" name="Oval 18"/>
              <p:cNvSpPr>
                <a:spLocks noChangeArrowheads="1"/>
              </p:cNvSpPr>
              <p:nvPr/>
            </p:nvSpPr>
            <p:spPr bwMode="gray">
              <a:xfrm>
                <a:off x="1968" y="2352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9" name="Oval 19"/>
              <p:cNvSpPr>
                <a:spLocks noChangeArrowheads="1"/>
              </p:cNvSpPr>
              <p:nvPr/>
            </p:nvSpPr>
            <p:spPr bwMode="gray">
              <a:xfrm>
                <a:off x="2016" y="2400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0" name="Oval 20"/>
              <p:cNvSpPr>
                <a:spLocks noChangeArrowheads="1"/>
              </p:cNvSpPr>
              <p:nvPr/>
            </p:nvSpPr>
            <p:spPr bwMode="gray">
              <a:xfrm>
                <a:off x="2064" y="2448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1" name="Oval 21"/>
              <p:cNvSpPr>
                <a:spLocks noChangeArrowheads="1"/>
              </p:cNvSpPr>
              <p:nvPr/>
            </p:nvSpPr>
            <p:spPr bwMode="gray">
              <a:xfrm>
                <a:off x="2016" y="2496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2" name="Oval 22"/>
              <p:cNvSpPr>
                <a:spLocks noChangeArrowheads="1"/>
              </p:cNvSpPr>
              <p:nvPr/>
            </p:nvSpPr>
            <p:spPr bwMode="gray">
              <a:xfrm>
                <a:off x="1968" y="2544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32" name="Group 23"/>
            <p:cNvGrpSpPr/>
            <p:nvPr/>
          </p:nvGrpSpPr>
          <p:grpSpPr bwMode="auto">
            <a:xfrm>
              <a:off x="1872" y="2352"/>
              <a:ext cx="144" cy="240"/>
              <a:chOff x="1968" y="2352"/>
              <a:chExt cx="144" cy="240"/>
            </a:xfrm>
          </p:grpSpPr>
          <p:sp>
            <p:nvSpPr>
              <p:cNvPr id="33" name="Oval 24"/>
              <p:cNvSpPr>
                <a:spLocks noChangeArrowheads="1"/>
              </p:cNvSpPr>
              <p:nvPr/>
            </p:nvSpPr>
            <p:spPr bwMode="gray">
              <a:xfrm>
                <a:off x="1968" y="2352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4" name="Oval 25"/>
              <p:cNvSpPr>
                <a:spLocks noChangeArrowheads="1"/>
              </p:cNvSpPr>
              <p:nvPr/>
            </p:nvSpPr>
            <p:spPr bwMode="gray">
              <a:xfrm>
                <a:off x="2016" y="2400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5" name="Oval 26"/>
              <p:cNvSpPr>
                <a:spLocks noChangeArrowheads="1"/>
              </p:cNvSpPr>
              <p:nvPr/>
            </p:nvSpPr>
            <p:spPr bwMode="gray">
              <a:xfrm>
                <a:off x="2064" y="2448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6" name="Oval 27"/>
              <p:cNvSpPr>
                <a:spLocks noChangeArrowheads="1"/>
              </p:cNvSpPr>
              <p:nvPr/>
            </p:nvSpPr>
            <p:spPr bwMode="gray">
              <a:xfrm>
                <a:off x="2016" y="2496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7" name="Oval 28"/>
              <p:cNvSpPr>
                <a:spLocks noChangeArrowheads="1"/>
              </p:cNvSpPr>
              <p:nvPr/>
            </p:nvSpPr>
            <p:spPr bwMode="gray">
              <a:xfrm>
                <a:off x="1968" y="2544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43" name="Group 29"/>
          <p:cNvGrpSpPr/>
          <p:nvPr/>
        </p:nvGrpSpPr>
        <p:grpSpPr bwMode="auto">
          <a:xfrm>
            <a:off x="5786406" y="4438672"/>
            <a:ext cx="504825" cy="496888"/>
            <a:chOff x="1872" y="2352"/>
            <a:chExt cx="240" cy="240"/>
          </a:xfrm>
        </p:grpSpPr>
        <p:grpSp>
          <p:nvGrpSpPr>
            <p:cNvPr id="44" name="Group 30"/>
            <p:cNvGrpSpPr/>
            <p:nvPr/>
          </p:nvGrpSpPr>
          <p:grpSpPr bwMode="auto">
            <a:xfrm>
              <a:off x="1968" y="2352"/>
              <a:ext cx="144" cy="240"/>
              <a:chOff x="1968" y="2352"/>
              <a:chExt cx="144" cy="240"/>
            </a:xfrm>
          </p:grpSpPr>
          <p:sp>
            <p:nvSpPr>
              <p:cNvPr id="52" name="Oval 31"/>
              <p:cNvSpPr>
                <a:spLocks noChangeArrowheads="1"/>
              </p:cNvSpPr>
              <p:nvPr/>
            </p:nvSpPr>
            <p:spPr bwMode="gray">
              <a:xfrm>
                <a:off x="1968" y="2352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3" name="Oval 32"/>
              <p:cNvSpPr>
                <a:spLocks noChangeArrowheads="1"/>
              </p:cNvSpPr>
              <p:nvPr/>
            </p:nvSpPr>
            <p:spPr bwMode="gray">
              <a:xfrm>
                <a:off x="2016" y="2400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4" name="Oval 33"/>
              <p:cNvSpPr>
                <a:spLocks noChangeArrowheads="1"/>
              </p:cNvSpPr>
              <p:nvPr/>
            </p:nvSpPr>
            <p:spPr bwMode="gray">
              <a:xfrm>
                <a:off x="2064" y="2448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5" name="Oval 34"/>
              <p:cNvSpPr>
                <a:spLocks noChangeArrowheads="1"/>
              </p:cNvSpPr>
              <p:nvPr/>
            </p:nvSpPr>
            <p:spPr bwMode="gray">
              <a:xfrm>
                <a:off x="2016" y="2496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6" name="Oval 35"/>
              <p:cNvSpPr>
                <a:spLocks noChangeArrowheads="1"/>
              </p:cNvSpPr>
              <p:nvPr/>
            </p:nvSpPr>
            <p:spPr bwMode="gray">
              <a:xfrm>
                <a:off x="1968" y="2544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5" name="Group 36"/>
            <p:cNvGrpSpPr/>
            <p:nvPr/>
          </p:nvGrpSpPr>
          <p:grpSpPr bwMode="auto">
            <a:xfrm>
              <a:off x="1872" y="2352"/>
              <a:ext cx="144" cy="240"/>
              <a:chOff x="1968" y="2352"/>
              <a:chExt cx="144" cy="240"/>
            </a:xfrm>
          </p:grpSpPr>
          <p:sp>
            <p:nvSpPr>
              <p:cNvPr id="46" name="Oval 37"/>
              <p:cNvSpPr>
                <a:spLocks noChangeArrowheads="1"/>
              </p:cNvSpPr>
              <p:nvPr/>
            </p:nvSpPr>
            <p:spPr bwMode="gray">
              <a:xfrm>
                <a:off x="1968" y="2352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8" name="Oval 38"/>
              <p:cNvSpPr>
                <a:spLocks noChangeArrowheads="1"/>
              </p:cNvSpPr>
              <p:nvPr/>
            </p:nvSpPr>
            <p:spPr bwMode="gray">
              <a:xfrm>
                <a:off x="2016" y="2400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9" name="Oval 39"/>
              <p:cNvSpPr>
                <a:spLocks noChangeArrowheads="1"/>
              </p:cNvSpPr>
              <p:nvPr/>
            </p:nvSpPr>
            <p:spPr bwMode="gray">
              <a:xfrm>
                <a:off x="2064" y="2448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0" name="Oval 40"/>
              <p:cNvSpPr>
                <a:spLocks noChangeArrowheads="1"/>
              </p:cNvSpPr>
              <p:nvPr/>
            </p:nvSpPr>
            <p:spPr bwMode="gray">
              <a:xfrm>
                <a:off x="2016" y="2496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1" name="Oval 41"/>
              <p:cNvSpPr>
                <a:spLocks noChangeArrowheads="1"/>
              </p:cNvSpPr>
              <p:nvPr/>
            </p:nvSpPr>
            <p:spPr bwMode="gray">
              <a:xfrm>
                <a:off x="1968" y="2544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57" name="Text Box 42"/>
          <p:cNvSpPr txBox="1">
            <a:spLocks noChangeArrowheads="1"/>
          </p:cNvSpPr>
          <p:nvPr/>
        </p:nvSpPr>
        <p:spPr bwMode="gray">
          <a:xfrm>
            <a:off x="909606" y="1928802"/>
            <a:ext cx="7448608" cy="82994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    本次</a:t>
            </a: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</a:rPr>
              <a:t>2020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年度行政费用分析主要是依据财务报表一些基础数据，但因财务报表数据有部分是属于其他替票情形，但却列支在办公费用中的部分，故部分数据无法体现实际费用支出情形，由此，可总结出：</a:t>
            </a:r>
            <a:endParaRPr lang="en-US" altLang="zh-CN" sz="1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Documents and Settings\lixuemei\桌面\{38682599-6B07-4969-8E54-7B35228474A3}.bmp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1571612"/>
            <a:ext cx="9144000" cy="3288379"/>
          </a:xfrm>
          <a:prstGeom prst="rect">
            <a:avLst/>
          </a:prstGeom>
          <a:noFill/>
        </p:spPr>
      </p:pic>
      <p:grpSp>
        <p:nvGrpSpPr>
          <p:cNvPr id="3" name="Group 29"/>
          <p:cNvGrpSpPr/>
          <p:nvPr/>
        </p:nvGrpSpPr>
        <p:grpSpPr bwMode="auto">
          <a:xfrm>
            <a:off x="685800" y="4671994"/>
            <a:ext cx="1295400" cy="1295400"/>
            <a:chOff x="432" y="3168"/>
            <a:chExt cx="816" cy="816"/>
          </a:xfrm>
        </p:grpSpPr>
        <p:sp>
          <p:nvSpPr>
            <p:cNvPr id="8" name="Oval 10"/>
            <p:cNvSpPr>
              <a:spLocks noChangeArrowheads="1"/>
            </p:cNvSpPr>
            <p:nvPr/>
          </p:nvSpPr>
          <p:spPr bwMode="gray">
            <a:xfrm>
              <a:off x="432" y="3168"/>
              <a:ext cx="816" cy="816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" name="Oval 11"/>
            <p:cNvSpPr>
              <a:spLocks noChangeArrowheads="1"/>
            </p:cNvSpPr>
            <p:nvPr/>
          </p:nvSpPr>
          <p:spPr bwMode="gray">
            <a:xfrm>
              <a:off x="657" y="3431"/>
              <a:ext cx="451" cy="451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" name="Oval 24"/>
            <p:cNvSpPr>
              <a:spLocks noChangeArrowheads="1"/>
            </p:cNvSpPr>
            <p:nvPr/>
          </p:nvSpPr>
          <p:spPr bwMode="gray">
            <a:xfrm rot="-2566439">
              <a:off x="501" y="3294"/>
              <a:ext cx="343" cy="190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6" name="Group 30"/>
          <p:cNvGrpSpPr/>
          <p:nvPr/>
        </p:nvGrpSpPr>
        <p:grpSpPr bwMode="auto">
          <a:xfrm>
            <a:off x="1790700" y="5611794"/>
            <a:ext cx="571500" cy="571500"/>
            <a:chOff x="1128" y="3760"/>
            <a:chExt cx="360" cy="360"/>
          </a:xfrm>
        </p:grpSpPr>
        <p:sp>
          <p:nvSpPr>
            <p:cNvPr id="12" name="Oval 14"/>
            <p:cNvSpPr>
              <a:spLocks noChangeArrowheads="1"/>
            </p:cNvSpPr>
            <p:nvPr/>
          </p:nvSpPr>
          <p:spPr bwMode="gray">
            <a:xfrm>
              <a:off x="1128" y="3760"/>
              <a:ext cx="360" cy="360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" name="Oval 15"/>
            <p:cNvSpPr>
              <a:spLocks noChangeArrowheads="1"/>
            </p:cNvSpPr>
            <p:nvPr/>
          </p:nvSpPr>
          <p:spPr bwMode="gray">
            <a:xfrm>
              <a:off x="1227" y="3876"/>
              <a:ext cx="199" cy="199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Oval 27"/>
            <p:cNvSpPr>
              <a:spLocks noChangeArrowheads="1"/>
            </p:cNvSpPr>
            <p:nvPr/>
          </p:nvSpPr>
          <p:spPr bwMode="gray">
            <a:xfrm rot="-2566439">
              <a:off x="1163" y="3815"/>
              <a:ext cx="156" cy="8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0" y="3060700"/>
            <a:ext cx="5168900" cy="914400"/>
          </a:xfrm>
          <a:prstGeom prst="rect">
            <a:avLst/>
          </a:prstGeom>
          <a:noFill/>
        </p:spPr>
        <p:txBody>
          <a:bodyPr lIns="18000" tIns="10800" rIns="18000" bIns="1080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ko-KR" sz="6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Gulim" panose="020B0600000101010101" pitchFamily="34" charset="-127"/>
                <a:cs typeface="+mj-cs"/>
              </a:rPr>
              <a:t>Thank you!</a:t>
            </a:r>
            <a:endParaRPr kumimoji="0" lang="en-US" altLang="ko-KR" sz="6200" b="0" i="0" u="none" strike="noStrike" kern="1200" cap="none" spc="0" normalizeH="0" baseline="0" noProof="0" dirty="0" smtClean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+mj-lt"/>
              <a:ea typeface="Gulim" panose="020B0600000101010101" pitchFamily="34" charset="-127"/>
              <a:cs typeface="+mj-cs"/>
            </a:endParaRPr>
          </a:p>
        </p:txBody>
      </p:sp>
    </p:spTree>
  </p:cSld>
  <p:clrMapOvr>
    <a:masterClrMapping/>
  </p:clrMapOvr>
  <p:transition>
    <p:pull dir="rd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TEMPLATE_TOPIC_ID" val="2806062"/>
  <p:tag name="KSO_WM_TEMPLATE_OUTLINE_ID" val="9"/>
  <p:tag name="KSO_WM_TEMPLATE_SCENE_ID" val="1"/>
  <p:tag name="KSO_WM_TEMPLATE_JOB_ID" val="9"/>
  <p:tag name="KSO_WM_TEMPLATE_TOPIC_DEFAULT" val="0"/>
</p:tagLst>
</file>

<file path=ppt/theme/theme1.xml><?xml version="1.0" encoding="utf-8"?>
<a:theme xmlns:a="http://schemas.openxmlformats.org/drawingml/2006/main" name="主题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流畅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0</TotalTime>
  <Words>2390</Words>
  <Application>WPS 演示</Application>
  <PresentationFormat>全屏显示(4:3)</PresentationFormat>
  <Paragraphs>446</Paragraphs>
  <Slides>28</Slides>
  <Notes>20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0</vt:i4>
      </vt:variant>
      <vt:variant>
        <vt:lpstr>幻灯片标题</vt:lpstr>
      </vt:variant>
      <vt:variant>
        <vt:i4>28</vt:i4>
      </vt:variant>
    </vt:vector>
  </HeadingPairs>
  <TitlesOfParts>
    <vt:vector size="42" baseType="lpstr">
      <vt:lpstr>Arial</vt:lpstr>
      <vt:lpstr>宋体</vt:lpstr>
      <vt:lpstr>Wingdings</vt:lpstr>
      <vt:lpstr>微软雅黑</vt:lpstr>
      <vt:lpstr>华文琥珀</vt:lpstr>
      <vt:lpstr>华文彩云</vt:lpstr>
      <vt:lpstr>HY각헤드라인M</vt:lpstr>
      <vt:lpstr>Malgun Gothic</vt:lpstr>
      <vt:lpstr>华文细黑</vt:lpstr>
      <vt:lpstr>HY견고딕</vt:lpstr>
      <vt:lpstr>Calibri</vt:lpstr>
      <vt:lpstr>Arial Unicode MS</vt:lpstr>
      <vt:lpstr>Gulim</vt:lpstr>
      <vt:lpstr>主题1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syswin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lixuemei</dc:creator>
  <cp:lastModifiedBy>奥利奥</cp:lastModifiedBy>
  <cp:revision>84</cp:revision>
  <dcterms:created xsi:type="dcterms:W3CDTF">2010-03-08T06:14:00Z</dcterms:created>
  <dcterms:modified xsi:type="dcterms:W3CDTF">2020-03-31T06:46:36Z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2052-11.1.0.9584</vt:lpwstr>
  </property>
</Properties>
</file>