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978" r:id="rId2"/>
  </p:sldMasterIdLst>
  <p:notesMasterIdLst>
    <p:notesMasterId r:id="rId18"/>
  </p:notesMasterIdLst>
  <p:handoutMasterIdLst>
    <p:handoutMasterId r:id="rId19"/>
  </p:handoutMasterIdLst>
  <p:sldIdLst>
    <p:sldId id="440" r:id="rId3"/>
    <p:sldId id="290" r:id="rId4"/>
    <p:sldId id="316" r:id="rId5"/>
    <p:sldId id="372" r:id="rId6"/>
    <p:sldId id="318" r:id="rId7"/>
    <p:sldId id="320" r:id="rId8"/>
    <p:sldId id="369" r:id="rId9"/>
    <p:sldId id="446" r:id="rId10"/>
    <p:sldId id="331" r:id="rId11"/>
    <p:sldId id="378" r:id="rId12"/>
    <p:sldId id="443" r:id="rId13"/>
    <p:sldId id="379" r:id="rId14"/>
    <p:sldId id="383" r:id="rId15"/>
    <p:sldId id="386" r:id="rId16"/>
    <p:sldId id="442" r:id="rId17"/>
  </p:sldIdLst>
  <p:sldSz cx="12195175" cy="6858000"/>
  <p:notesSz cx="10234613" cy="7099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3300"/>
    <a:srgbClr val="3366FF"/>
    <a:srgbClr val="33CC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5853" autoAdjust="0"/>
  </p:normalViewPr>
  <p:slideViewPr>
    <p:cSldViewPr>
      <p:cViewPr>
        <p:scale>
          <a:sx n="66" d="100"/>
          <a:sy n="66" d="100"/>
        </p:scale>
        <p:origin x="2336" y="1088"/>
      </p:cViewPr>
      <p:guideLst>
        <p:guide orient="horz" pos="2160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/C:\Documents%20and%20Settings\admin\&#26700;&#38754;\2014&#24180;&#24230;&#25253;&#34920;&#65288;&#37041;&#24212;20150112&#65289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file:////C:\Documents%20and%20Settings\admin\&#26700;&#38754;\2014&#24180;&#24230;&#25253;&#34920;&#65288;&#37041;&#24212;20150112&#65289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file:////C:\Documents%20and%20Settings\admin\&#26700;&#38754;\2014&#24180;&#24230;&#25253;&#34920;&#65288;&#37041;&#24212;20150112&#65289;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file:////C:\Documents%20and%20Settings\admin\&#26700;&#38754;\&#24180;&#25253;&#21442;&#32771;&#36164;&#26009;\&#20154;&#20107;&#32452;\2014&#24180;&#24230;&#25253;&#34920;&#65288;&#37041;&#24212;20150112&#65289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oleObject" Target="file:////C:\Documents%20and%20Settings\admin\&#26700;&#38754;\2014&#24180;&#24230;&#25253;&#34920;&#65288;&#37041;&#24212;20150112&#65289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微软雅黑" pitchFamily="34" charset="-122"/>
                <a:ea typeface="微软雅黑" pitchFamily="34" charset="-122"/>
              </a:defRPr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工龄分析</a:t>
            </a:r>
            <a:endParaRPr lang="en-US" altLang="zh-CN" sz="2000">
              <a:latin typeface="微软雅黑" pitchFamily="34" charset="-122"/>
              <a:ea typeface="微软雅黑" pitchFamily="34" charset="-122"/>
            </a:endParaRPr>
          </a:p>
        </c:rich>
      </c:tx>
      <c:layout>
        <c:manualLayout>
          <c:xMode val="edge"/>
          <c:yMode val="edge"/>
          <c:x val="0.457162281084923"/>
          <c:y val="0.0"/>
        </c:manualLayout>
      </c:layout>
      <c:overlay val="0"/>
      <c:spPr>
        <a:noFill/>
        <a:ln w="25400">
          <a:noFill/>
        </a:ln>
      </c:spPr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342701751320635"/>
          <c:y val="0.190032639829474"/>
          <c:w val="0.930689245405149"/>
          <c:h val="0.777221096470446"/>
        </c:manualLayout>
      </c:layout>
      <c:pie3DChart>
        <c:varyColors val="1"/>
        <c:ser>
          <c:idx val="0"/>
          <c:order val="0"/>
          <c:tx>
            <c:strRef>
              <c:f>在职人员分析!$J$2</c:f>
              <c:strCache>
                <c:ptCount val="1"/>
                <c:pt idx="0">
                  <c:v>人数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0399030381993618"/>
                  <c:y val="0.106119547556556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 smtClean="0"/>
                      <a:t>6</a:t>
                    </a:r>
                    <a:r>
                      <a:rPr lang="zh-CN" altLang="en-US" dirty="0"/>
                      <a:t>个月以内
</a:t>
                    </a:r>
                    <a:r>
                      <a:rPr lang="en-US" altLang="zh-CN" dirty="0" smtClean="0"/>
                      <a:t>20.25%</a:t>
                    </a:r>
                    <a:endParaRPr lang="zh-CN" alt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0930868691597782"/>
                  <c:y val="-0.029958336408685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 smtClean="0"/>
                      <a:t>6</a:t>
                    </a:r>
                    <a:r>
                      <a:rPr lang="zh-CN" altLang="en-US" dirty="0"/>
                      <a:t>个月</a:t>
                    </a:r>
                    <a:r>
                      <a:rPr lang="en-US" altLang="zh-CN" dirty="0"/>
                      <a:t>—1</a:t>
                    </a:r>
                    <a:r>
                      <a:rPr lang="zh-CN" altLang="en-US" dirty="0"/>
                      <a:t>年（不含）
</a:t>
                    </a:r>
                    <a:r>
                      <a:rPr lang="en-US" altLang="zh-CN" dirty="0" smtClean="0"/>
                      <a:t>24.18%</a:t>
                    </a:r>
                    <a:endParaRPr lang="zh-CN" alt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292805927930767"/>
                  <c:y val="0.0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600" dirty="0">
                        <a:latin typeface="微软雅黑" pitchFamily="34" charset="-122"/>
                        <a:ea typeface="微软雅黑" pitchFamily="34" charset="-122"/>
                      </a:rPr>
                      <a:t>1</a:t>
                    </a:r>
                    <a:r>
                      <a:rPr lang="zh-CN" altLang="en-US" sz="1600" dirty="0">
                        <a:latin typeface="微软雅黑" pitchFamily="34" charset="-122"/>
                        <a:ea typeface="微软雅黑" pitchFamily="34" charset="-122"/>
                      </a:rPr>
                      <a:t>年</a:t>
                    </a:r>
                    <a:r>
                      <a:rPr lang="en-US" altLang="zh-CN" sz="1600" dirty="0">
                        <a:latin typeface="微软雅黑" pitchFamily="34" charset="-122"/>
                        <a:ea typeface="微软雅黑" pitchFamily="34" charset="-122"/>
                      </a:rPr>
                      <a:t>—2</a:t>
                    </a:r>
                    <a:r>
                      <a:rPr lang="zh-CN" altLang="en-US" sz="1600" dirty="0">
                        <a:latin typeface="微软雅黑" pitchFamily="34" charset="-122"/>
                        <a:ea typeface="微软雅黑" pitchFamily="34" charset="-122"/>
                      </a:rPr>
                      <a:t>年</a:t>
                    </a:r>
                    <a:endParaRPr lang="en-US" altLang="zh-CN" sz="1600" dirty="0">
                      <a:latin typeface="微软雅黑" pitchFamily="34" charset="-122"/>
                      <a:ea typeface="微软雅黑" pitchFamily="34" charset="-122"/>
                    </a:endParaRPr>
                  </a:p>
                  <a:p>
                    <a:r>
                      <a:rPr lang="zh-CN" altLang="en-US" sz="1600" dirty="0">
                        <a:latin typeface="微软雅黑" pitchFamily="34" charset="-122"/>
                        <a:ea typeface="微软雅黑" pitchFamily="34" charset="-122"/>
                      </a:rPr>
                      <a:t>（不含）
</a:t>
                    </a:r>
                    <a:r>
                      <a:rPr lang="en-US" altLang="zh-CN" sz="1600" dirty="0" smtClean="0">
                        <a:latin typeface="微软雅黑" pitchFamily="34" charset="-122"/>
                        <a:ea typeface="微软雅黑" pitchFamily="34" charset="-122"/>
                      </a:rPr>
                      <a:t>20.08%</a:t>
                    </a:r>
                    <a:endParaRPr lang="en-US" altLang="zh-CN" sz="1600" dirty="0">
                      <a:latin typeface="微软雅黑" pitchFamily="34" charset="-122"/>
                      <a:ea typeface="微软雅黑" pitchFamily="34" charset="-122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276264657565286"/>
                  <c:y val="-0.0059695663042120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600" dirty="0">
                        <a:latin typeface="微软雅黑" pitchFamily="34" charset="-122"/>
                        <a:ea typeface="微软雅黑" pitchFamily="34" charset="-122"/>
                      </a:rPr>
                      <a:t>2</a:t>
                    </a:r>
                    <a:r>
                      <a:rPr lang="zh-CN" altLang="en-US" sz="1600" dirty="0">
                        <a:latin typeface="微软雅黑" pitchFamily="34" charset="-122"/>
                        <a:ea typeface="微软雅黑" pitchFamily="34" charset="-122"/>
                      </a:rPr>
                      <a:t>年</a:t>
                    </a:r>
                    <a:r>
                      <a:rPr lang="en-US" altLang="zh-CN" sz="1600" dirty="0">
                        <a:latin typeface="微软雅黑" pitchFamily="34" charset="-122"/>
                        <a:ea typeface="微软雅黑" pitchFamily="34" charset="-122"/>
                      </a:rPr>
                      <a:t>—3</a:t>
                    </a:r>
                    <a:r>
                      <a:rPr lang="zh-CN" altLang="en-US" sz="1600" dirty="0">
                        <a:latin typeface="微软雅黑" pitchFamily="34" charset="-122"/>
                        <a:ea typeface="微软雅黑" pitchFamily="34" charset="-122"/>
                      </a:rPr>
                      <a:t>年</a:t>
                    </a:r>
                    <a:endParaRPr lang="en-US" altLang="zh-CN" sz="1600" dirty="0">
                      <a:latin typeface="微软雅黑" pitchFamily="34" charset="-122"/>
                      <a:ea typeface="微软雅黑" pitchFamily="34" charset="-122"/>
                    </a:endParaRPr>
                  </a:p>
                  <a:p>
                    <a:r>
                      <a:rPr lang="zh-CN" altLang="en-US" sz="1600" dirty="0">
                        <a:latin typeface="微软雅黑" pitchFamily="34" charset="-122"/>
                        <a:ea typeface="微软雅黑" pitchFamily="34" charset="-122"/>
                      </a:rPr>
                      <a:t>（不含）
</a:t>
                    </a:r>
                    <a:r>
                      <a:rPr lang="en-US" altLang="zh-CN" sz="1600" dirty="0" smtClean="0">
                        <a:latin typeface="微软雅黑" pitchFamily="34" charset="-122"/>
                        <a:ea typeface="微软雅黑" pitchFamily="34" charset="-122"/>
                      </a:rPr>
                      <a:t>12.62%</a:t>
                    </a:r>
                    <a:endParaRPr lang="en-US" altLang="zh-CN" sz="1600" dirty="0">
                      <a:latin typeface="微软雅黑" pitchFamily="34" charset="-122"/>
                      <a:ea typeface="微软雅黑" pitchFamily="34" charset="-122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altLang="zh-CN" sz="1600" dirty="0">
                        <a:latin typeface="微软雅黑" pitchFamily="34" charset="-122"/>
                        <a:ea typeface="微软雅黑" pitchFamily="34" charset="-122"/>
                      </a:rPr>
                      <a:t>3</a:t>
                    </a:r>
                    <a:r>
                      <a:rPr lang="zh-CN" altLang="en-US" sz="1600" dirty="0">
                        <a:latin typeface="微软雅黑" pitchFamily="34" charset="-122"/>
                        <a:ea typeface="微软雅黑" pitchFamily="34" charset="-122"/>
                      </a:rPr>
                      <a:t>年</a:t>
                    </a:r>
                    <a:r>
                      <a:rPr lang="en-US" altLang="zh-CN" sz="1600" dirty="0">
                        <a:latin typeface="微软雅黑" pitchFamily="34" charset="-122"/>
                        <a:ea typeface="微软雅黑" pitchFamily="34" charset="-122"/>
                      </a:rPr>
                      <a:t>—5</a:t>
                    </a:r>
                    <a:r>
                      <a:rPr lang="zh-CN" altLang="en-US" sz="1600" dirty="0">
                        <a:latin typeface="微软雅黑" pitchFamily="34" charset="-122"/>
                        <a:ea typeface="微软雅黑" pitchFamily="34" charset="-122"/>
                      </a:rPr>
                      <a:t>年</a:t>
                    </a:r>
                    <a:endParaRPr lang="en-US" altLang="zh-CN" sz="1600" dirty="0">
                      <a:latin typeface="微软雅黑" pitchFamily="34" charset="-122"/>
                      <a:ea typeface="微软雅黑" pitchFamily="34" charset="-122"/>
                    </a:endParaRPr>
                  </a:p>
                  <a:p>
                    <a:r>
                      <a:rPr lang="zh-CN" altLang="en-US" sz="1600" dirty="0">
                        <a:latin typeface="微软雅黑" pitchFamily="34" charset="-122"/>
                        <a:ea typeface="微软雅黑" pitchFamily="34" charset="-122"/>
                      </a:rPr>
                      <a:t>（不含）
</a:t>
                    </a:r>
                    <a:r>
                      <a:rPr lang="en-US" altLang="zh-CN" sz="1600" dirty="0" smtClean="0">
                        <a:latin typeface="微软雅黑" pitchFamily="34" charset="-122"/>
                        <a:ea typeface="微软雅黑" pitchFamily="34" charset="-122"/>
                      </a:rPr>
                      <a:t>12.21%</a:t>
                    </a:r>
                    <a:endParaRPr lang="en-US" altLang="zh-CN" sz="1600" dirty="0">
                      <a:latin typeface="微软雅黑" pitchFamily="34" charset="-122"/>
                      <a:ea typeface="微软雅黑" pitchFamily="34" charset="-122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0603200618482222"/>
                  <c:y val="0.0522394147420817"/>
                </c:manualLayout>
              </c:layout>
              <c:tx>
                <c:rich>
                  <a:bodyPr/>
                  <a:lstStyle/>
                  <a:p>
                    <a:r>
                      <a:rPr lang="mr-IN" altLang="zh-CN" dirty="0"/>
                      <a:t>5</a:t>
                    </a:r>
                    <a:r>
                      <a:rPr lang="zh-CN" altLang="mr-IN" dirty="0"/>
                      <a:t>年或以上
</a:t>
                    </a:r>
                    <a:r>
                      <a:rPr lang="mr-IN" altLang="zh-CN" dirty="0" smtClean="0"/>
                      <a:t>10.66%</a:t>
                    </a:r>
                    <a:endParaRPr lang="mr-IN" altLang="zh-CN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>
                    <a:latin typeface="微软雅黑" pitchFamily="34" charset="-122"/>
                    <a:ea typeface="微软雅黑" pitchFamily="34" charset="-122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在职人员分析!$I$3:$I$8</c:f>
              <c:strCache>
                <c:ptCount val="6"/>
                <c:pt idx="0">
                  <c:v>6个月以内</c:v>
                </c:pt>
                <c:pt idx="1">
                  <c:v>6个月—1年（不含）</c:v>
                </c:pt>
                <c:pt idx="2">
                  <c:v>1年—2年（不含）</c:v>
                </c:pt>
                <c:pt idx="3">
                  <c:v>2年—3年（不含）</c:v>
                </c:pt>
                <c:pt idx="4">
                  <c:v>3年—5年（不含）</c:v>
                </c:pt>
                <c:pt idx="5">
                  <c:v>5年或以上</c:v>
                </c:pt>
              </c:strCache>
            </c:strRef>
          </c:cat>
          <c:val>
            <c:numRef>
              <c:f>在职人员分析!$J$3:$J$8</c:f>
              <c:numCache>
                <c:formatCode>General</c:formatCode>
                <c:ptCount val="6"/>
                <c:pt idx="0">
                  <c:v>247.0</c:v>
                </c:pt>
                <c:pt idx="1">
                  <c:v>295.0</c:v>
                </c:pt>
                <c:pt idx="2">
                  <c:v>245.0</c:v>
                </c:pt>
                <c:pt idx="3">
                  <c:v>154.0</c:v>
                </c:pt>
                <c:pt idx="4">
                  <c:v>149.0</c:v>
                </c:pt>
                <c:pt idx="5">
                  <c:v>130.0</c:v>
                </c:pt>
              </c:numCache>
            </c:numRef>
          </c:val>
        </c:ser>
        <c:ser>
          <c:idx val="1"/>
          <c:order val="1"/>
          <c:tx>
            <c:strRef>
              <c:f>在职人员分析!$K$2</c:f>
              <c:strCache>
                <c:ptCount val="1"/>
                <c:pt idx="0">
                  <c:v>所占比率</c:v>
                </c:pt>
              </c:strCache>
            </c:strRef>
          </c:tx>
          <c:explosion val="25"/>
          <c:dLbls>
            <c:spPr>
              <a:noFill/>
              <a:ln w="25400">
                <a:noFill/>
              </a:ln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在职人员分析!$I$3:$I$8</c:f>
              <c:strCache>
                <c:ptCount val="6"/>
                <c:pt idx="0">
                  <c:v>6个月以内</c:v>
                </c:pt>
                <c:pt idx="1">
                  <c:v>6个月—1年（不含）</c:v>
                </c:pt>
                <c:pt idx="2">
                  <c:v>1年—2年（不含）</c:v>
                </c:pt>
                <c:pt idx="3">
                  <c:v>2年—3年（不含）</c:v>
                </c:pt>
                <c:pt idx="4">
                  <c:v>3年—5年（不含）</c:v>
                </c:pt>
                <c:pt idx="5">
                  <c:v>5年或以上</c:v>
                </c:pt>
              </c:strCache>
            </c:strRef>
          </c:cat>
          <c:val>
            <c:numRef>
              <c:f>在职人员分析!$K$3:$K$8</c:f>
              <c:numCache>
                <c:formatCode>0.00%</c:formatCode>
                <c:ptCount val="6"/>
                <c:pt idx="0">
                  <c:v>0.202459016393443</c:v>
                </c:pt>
                <c:pt idx="1">
                  <c:v>0.241803278688525</c:v>
                </c:pt>
                <c:pt idx="2">
                  <c:v>0.200819672131148</c:v>
                </c:pt>
                <c:pt idx="3">
                  <c:v>0.126229508196721</c:v>
                </c:pt>
                <c:pt idx="4">
                  <c:v>0.122131147540985</c:v>
                </c:pt>
                <c:pt idx="5">
                  <c:v>0.10655737704918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zh-CN" altLang="en-US" sz="2400"/>
              <a:t>教育结构分析</a:t>
            </a:r>
          </a:p>
        </c:rich>
      </c:tx>
      <c:layout>
        <c:manualLayout>
          <c:xMode val="edge"/>
          <c:yMode val="edge"/>
          <c:x val="0.39148086952228"/>
          <c:y val="0.0304944445357571"/>
        </c:manualLayout>
      </c:layout>
      <c:overlay val="0"/>
      <c:spPr>
        <a:noFill/>
        <a:ln w="25400">
          <a:noFill/>
        </a:ln>
      </c:spPr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771828268210325"/>
          <c:y val="0.281320778751171"/>
          <c:w val="0.890436850241765"/>
          <c:h val="0.70135928074818"/>
        </c:manualLayout>
      </c:layout>
      <c:pie3DChart>
        <c:varyColors val="1"/>
        <c:ser>
          <c:idx val="0"/>
          <c:order val="0"/>
          <c:tx>
            <c:strRef>
              <c:f>在职人员分析!$I$22</c:f>
              <c:strCache>
                <c:ptCount val="1"/>
                <c:pt idx="0">
                  <c:v>人数</c:v>
                </c:pt>
              </c:strCache>
            </c:strRef>
          </c:tx>
          <c:explosion val="25"/>
          <c:dPt>
            <c:idx val="3"/>
            <c:bubble3D val="0"/>
            <c:explosion val="20"/>
          </c:dPt>
          <c:dLbls>
            <c:dLbl>
              <c:idx val="0"/>
              <c:layout>
                <c:manualLayout>
                  <c:x val="0.0466439524292459"/>
                  <c:y val="-0.0190604353255876"/>
                </c:manualLayout>
              </c:layout>
              <c:tx>
                <c:rich>
                  <a:bodyPr/>
                  <a:lstStyle/>
                  <a:p>
                    <a:r>
                      <a:rPr lang="zh-CN" altLang="mr-IN" dirty="0" smtClean="0"/>
                      <a:t>其他</a:t>
                    </a:r>
                    <a:r>
                      <a:rPr lang="mr-IN" altLang="zh-CN" dirty="0"/>
                      <a:t>
</a:t>
                    </a:r>
                    <a:r>
                      <a:rPr lang="mr-IN" altLang="zh-CN" dirty="0" smtClean="0"/>
                      <a:t>1.39%</a:t>
                    </a:r>
                    <a:endParaRPr lang="mr-IN" altLang="zh-CN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782241872443224"/>
                  <c:y val="0.0523335929954435"/>
                </c:manualLayout>
              </c:layout>
              <c:tx>
                <c:rich>
                  <a:bodyPr/>
                  <a:lstStyle/>
                  <a:p>
                    <a:r>
                      <a:rPr lang="zh-CN" altLang="mr-IN" dirty="0"/>
                      <a:t>初中及以下
</a:t>
                    </a:r>
                    <a:r>
                      <a:rPr lang="mr-IN" altLang="zh-CN" dirty="0" smtClean="0"/>
                      <a:t>5.16%</a:t>
                    </a:r>
                    <a:endParaRPr lang="mr-IN" altLang="zh-CN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179158357737844"/>
                  <c:y val="0.00368724775108345"/>
                </c:manualLayout>
              </c:layout>
              <c:tx>
                <c:rich>
                  <a:bodyPr/>
                  <a:lstStyle/>
                  <a:p>
                    <a:r>
                      <a:rPr lang="zh-CN" altLang="mr-IN" dirty="0"/>
                      <a:t>高中</a:t>
                    </a:r>
                    <a:r>
                      <a:rPr lang="mr-IN" altLang="zh-CN" dirty="0"/>
                      <a:t>/</a:t>
                    </a:r>
                    <a:r>
                      <a:rPr lang="zh-CN" altLang="mr-IN" dirty="0"/>
                      <a:t>中专
</a:t>
                    </a:r>
                    <a:r>
                      <a:rPr lang="mr-IN" altLang="zh-CN" dirty="0" smtClean="0"/>
                      <a:t>34.59%</a:t>
                    </a:r>
                    <a:endParaRPr lang="mr-IN" altLang="zh-CN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747170785996179"/>
                  <c:y val="-0.216127032016294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/>
                      <a:t>大专
</a:t>
                    </a:r>
                    <a:r>
                      <a:rPr lang="en-US" altLang="zh-CN" dirty="0" smtClean="0"/>
                      <a:t>45.00%</a:t>
                    </a:r>
                    <a:endParaRPr lang="zh-CN" alt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786614553065093"/>
                  <c:y val="0.0995021082090329"/>
                </c:manualLayout>
              </c:layout>
              <c:tx>
                <c:rich>
                  <a:bodyPr/>
                  <a:lstStyle/>
                  <a:p>
                    <a:r>
                      <a:rPr lang="zh-CN" altLang="mr-IN" dirty="0"/>
                      <a:t>本科</a:t>
                    </a:r>
                    <a:r>
                      <a:rPr lang="mr-IN" altLang="zh-CN"/>
                      <a:t>
</a:t>
                    </a:r>
                    <a:r>
                      <a:rPr lang="mr-IN" altLang="zh-CN" smtClean="0"/>
                      <a:t>13.36%</a:t>
                    </a:r>
                    <a:endParaRPr lang="mr-IN" altLang="zh-CN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121003376748674"/>
                  <c:y val="0.0096633677671025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/>
                      <a:t>硕士
</a:t>
                    </a:r>
                    <a:r>
                      <a:rPr lang="en-US" altLang="zh-CN" dirty="0" smtClean="0"/>
                      <a:t>0.49%</a:t>
                    </a:r>
                    <a:endParaRPr lang="zh-CN" alt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在职人员分析!$J$21:$O$21</c:f>
              <c:strCache>
                <c:ptCount val="6"/>
                <c:pt idx="0">
                  <c:v>其他</c:v>
                </c:pt>
                <c:pt idx="1">
                  <c:v>初中及以下</c:v>
                </c:pt>
                <c:pt idx="2">
                  <c:v>高中/中专</c:v>
                </c:pt>
                <c:pt idx="3">
                  <c:v>大专</c:v>
                </c:pt>
                <c:pt idx="4">
                  <c:v>本科</c:v>
                </c:pt>
                <c:pt idx="5">
                  <c:v>硕士</c:v>
                </c:pt>
              </c:strCache>
            </c:strRef>
          </c:cat>
          <c:val>
            <c:numRef>
              <c:f>在职人员分析!$J$22:$O$22</c:f>
              <c:numCache>
                <c:formatCode>General</c:formatCode>
                <c:ptCount val="6"/>
                <c:pt idx="0">
                  <c:v>17.0</c:v>
                </c:pt>
                <c:pt idx="1">
                  <c:v>63.0</c:v>
                </c:pt>
                <c:pt idx="2">
                  <c:v>422.0</c:v>
                </c:pt>
                <c:pt idx="3">
                  <c:v>549.0</c:v>
                </c:pt>
                <c:pt idx="4">
                  <c:v>163.0</c:v>
                </c:pt>
                <c:pt idx="5">
                  <c:v>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微软雅黑" pitchFamily="34" charset="-122"/>
                <a:ea typeface="微软雅黑" pitchFamily="34" charset="-122"/>
              </a:defRPr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年龄结构分析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49365358772642"/>
          <c:y val="0.357943733923889"/>
          <c:w val="0.916666666666666"/>
          <c:h val="0.62802167471002"/>
        </c:manualLayout>
      </c:layout>
      <c:pie3DChart>
        <c:varyColors val="1"/>
        <c:ser>
          <c:idx val="0"/>
          <c:order val="0"/>
          <c:tx>
            <c:strRef>
              <c:f>在职人员分析!$A$17</c:f>
              <c:strCache>
                <c:ptCount val="1"/>
                <c:pt idx="0">
                  <c:v>人数</c:v>
                </c:pt>
              </c:strCache>
            </c:strRef>
          </c:tx>
          <c:explosion val="8"/>
          <c:dLbls>
            <c:dLbl>
              <c:idx val="0"/>
              <c:layout>
                <c:manualLayout>
                  <c:x val="0.154014394110268"/>
                  <c:y val="0.0543459945610636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 smtClean="0"/>
                      <a:t>20</a:t>
                    </a:r>
                    <a:r>
                      <a:rPr lang="zh-CN" altLang="en-US" dirty="0"/>
                      <a:t>岁以下
</a:t>
                    </a:r>
                    <a:r>
                      <a:rPr lang="en-US" altLang="zh-CN" dirty="0" smtClean="0"/>
                      <a:t>1.48%</a:t>
                    </a:r>
                    <a:endParaRPr lang="zh-CN" alt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CN" dirty="0" smtClean="0"/>
                      <a:t>20-30</a:t>
                    </a:r>
                    <a:r>
                      <a:rPr lang="zh-CN" altLang="en-US" dirty="0" smtClean="0"/>
                      <a:t>岁</a:t>
                    </a:r>
                    <a:r>
                      <a:rPr lang="en-US" altLang="zh-CN" dirty="0"/>
                      <a:t>
</a:t>
                    </a:r>
                    <a:r>
                      <a:rPr lang="en-US" altLang="zh-CN" dirty="0" smtClean="0"/>
                      <a:t>75.00%</a:t>
                    </a:r>
                    <a:endParaRPr lang="en-US" altLang="zh-CN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00591875383965479"/>
                  <c:y val="0.0611594769615423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 smtClean="0"/>
                      <a:t>30-40</a:t>
                    </a:r>
                    <a:r>
                      <a:rPr lang="zh-CN" altLang="en-US" dirty="0" smtClean="0"/>
                      <a:t>岁</a:t>
                    </a:r>
                    <a:r>
                      <a:rPr lang="en-US" altLang="zh-CN" dirty="0"/>
                      <a:t>
</a:t>
                    </a:r>
                    <a:r>
                      <a:rPr lang="en-US" altLang="zh-CN" dirty="0" smtClean="0"/>
                      <a:t>18.61%</a:t>
                    </a:r>
                    <a:endParaRPr lang="en-US" altLang="zh-CN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0805983256924476"/>
                  <c:y val="0.0026021578002524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 smtClean="0"/>
                      <a:t>40-50</a:t>
                    </a:r>
                    <a:r>
                      <a:rPr lang="zh-CN" altLang="en-US" dirty="0" smtClean="0"/>
                      <a:t>岁</a:t>
                    </a:r>
                    <a:r>
                      <a:rPr lang="en-US" altLang="zh-CN" dirty="0"/>
                      <a:t>
</a:t>
                    </a:r>
                    <a:r>
                      <a:rPr lang="en-US" altLang="zh-CN" dirty="0" smtClean="0"/>
                      <a:t>4.05%</a:t>
                    </a:r>
                    <a:endParaRPr lang="en-US" altLang="zh-CN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0226147098809816"/>
                  <c:y val="-0.0449768045360019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dirty="0"/>
                      <a:t>50</a:t>
                    </a:r>
                    <a:r>
                      <a:rPr lang="zh-CN" altLang="en-US" dirty="0"/>
                      <a:t>岁以上
</a:t>
                    </a:r>
                    <a:r>
                      <a:rPr lang="en-US" altLang="zh-CN" dirty="0" smtClean="0"/>
                      <a:t>0.9%</a:t>
                    </a:r>
                    <a:endParaRPr lang="zh-CN" alt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>
                    <a:latin typeface="微软雅黑" pitchFamily="34" charset="-122"/>
                    <a:ea typeface="微软雅黑" pitchFamily="34" charset="-122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在职人员分析!$B$16:$F$16</c:f>
              <c:strCache>
                <c:ptCount val="5"/>
                <c:pt idx="0">
                  <c:v>20岁以下</c:v>
                </c:pt>
                <c:pt idx="1">
                  <c:v>20-30</c:v>
                </c:pt>
                <c:pt idx="2">
                  <c:v>30-40</c:v>
                </c:pt>
                <c:pt idx="3">
                  <c:v>40-50</c:v>
                </c:pt>
                <c:pt idx="4">
                  <c:v>50岁以上</c:v>
                </c:pt>
              </c:strCache>
            </c:strRef>
          </c:cat>
          <c:val>
            <c:numRef>
              <c:f>在职人员分析!$B$17:$F$17</c:f>
              <c:numCache>
                <c:formatCode>General</c:formatCode>
                <c:ptCount val="5"/>
                <c:pt idx="0">
                  <c:v>18.0</c:v>
                </c:pt>
                <c:pt idx="1">
                  <c:v>915.0</c:v>
                </c:pt>
                <c:pt idx="2">
                  <c:v>227.0</c:v>
                </c:pt>
                <c:pt idx="3">
                  <c:v>49.0</c:v>
                </c:pt>
                <c:pt idx="4">
                  <c:v>11.0</c:v>
                </c:pt>
              </c:numCache>
            </c:numRef>
          </c:val>
        </c:ser>
        <c:ser>
          <c:idx val="1"/>
          <c:order val="1"/>
          <c:tx>
            <c:strRef>
              <c:f>在职人员分析!$A$18</c:f>
              <c:strCache>
                <c:ptCount val="1"/>
                <c:pt idx="0">
                  <c:v>所占比率</c:v>
                </c:pt>
              </c:strCache>
            </c:strRef>
          </c:tx>
          <c:dLbls>
            <c:spPr>
              <a:noFill/>
              <a:ln w="25400">
                <a:noFill/>
              </a:ln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在职人员分析!$B$16:$F$16</c:f>
              <c:strCache>
                <c:ptCount val="5"/>
                <c:pt idx="0">
                  <c:v>20岁以下</c:v>
                </c:pt>
                <c:pt idx="1">
                  <c:v>20-30</c:v>
                </c:pt>
                <c:pt idx="2">
                  <c:v>30-40</c:v>
                </c:pt>
                <c:pt idx="3">
                  <c:v>40-50</c:v>
                </c:pt>
                <c:pt idx="4">
                  <c:v>50岁以上</c:v>
                </c:pt>
              </c:strCache>
            </c:strRef>
          </c:cat>
          <c:val>
            <c:numRef>
              <c:f>在职人员分析!$B$18:$F$18</c:f>
              <c:numCache>
                <c:formatCode>0.00%</c:formatCode>
                <c:ptCount val="5"/>
                <c:pt idx="0">
                  <c:v>0.0147540983606557</c:v>
                </c:pt>
                <c:pt idx="1">
                  <c:v>0.750000000000004</c:v>
                </c:pt>
                <c:pt idx="2">
                  <c:v>0.186065573770493</c:v>
                </c:pt>
                <c:pt idx="3">
                  <c:v>0.0401639344262299</c:v>
                </c:pt>
                <c:pt idx="4">
                  <c:v>0.00901639344262295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/>
            </a:pPr>
            <a:r>
              <a:rPr lang="zh-CN" altLang="en-US" sz="2000"/>
              <a:t>工龄分析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941761166978"/>
          <c:y val="0.280128957403854"/>
          <c:w val="0.813888888888892"/>
          <c:h val="0.641898512685921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1-3</a:t>
                    </a:r>
                    <a:r>
                      <a:rPr lang="zh-CN" altLang="en-US" sz="1600">
                        <a:latin typeface="微软雅黑" pitchFamily="34" charset="-122"/>
                        <a:ea typeface="微软雅黑" pitchFamily="34" charset="-122"/>
                      </a:rPr>
                      <a:t>月
</a:t>
                    </a:r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45.92%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09535445430793"/>
                  <c:y val="-0.0741922721938414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3-6</a:t>
                    </a:r>
                    <a:r>
                      <a:rPr lang="zh-CN" altLang="en-US" sz="1600">
                        <a:latin typeface="微软雅黑" pitchFamily="34" charset="-122"/>
                        <a:ea typeface="微软雅黑" pitchFamily="34" charset="-122"/>
                      </a:rPr>
                      <a:t>月
</a:t>
                    </a:r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16.41%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6</a:t>
                    </a:r>
                    <a:r>
                      <a:rPr lang="zh-CN" altLang="en-US" sz="1600">
                        <a:latin typeface="微软雅黑" pitchFamily="34" charset="-122"/>
                        <a:ea typeface="微软雅黑" pitchFamily="34" charset="-122"/>
                      </a:rPr>
                      <a:t>月</a:t>
                    </a:r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-1</a:t>
                    </a:r>
                    <a:r>
                      <a:rPr lang="zh-CN" altLang="en-US" sz="1600">
                        <a:latin typeface="微软雅黑" pitchFamily="34" charset="-122"/>
                        <a:ea typeface="微软雅黑" pitchFamily="34" charset="-122"/>
                      </a:rPr>
                      <a:t>年
</a:t>
                    </a:r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16.92%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0588227285505166"/>
                  <c:y val="-0.0426750881998329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1-2</a:t>
                    </a:r>
                    <a:r>
                      <a:rPr lang="zh-CN" altLang="en-US" sz="1600">
                        <a:latin typeface="微软雅黑" pitchFamily="34" charset="-122"/>
                        <a:ea typeface="微软雅黑" pitchFamily="34" charset="-122"/>
                      </a:rPr>
                      <a:t>年
</a:t>
                    </a:r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12.22%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2-3</a:t>
                    </a:r>
                    <a:r>
                      <a:rPr lang="zh-CN" altLang="en-US" sz="1600">
                        <a:latin typeface="微软雅黑" pitchFamily="34" charset="-122"/>
                        <a:ea typeface="微软雅黑" pitchFamily="34" charset="-122"/>
                      </a:rPr>
                      <a:t>年
</a:t>
                    </a:r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2.11%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0238957786526684"/>
                  <c:y val="-0.0235688247302418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3-5</a:t>
                    </a:r>
                    <a:r>
                      <a:rPr lang="zh-CN" altLang="en-US" sz="1600">
                        <a:latin typeface="微软雅黑" pitchFamily="34" charset="-122"/>
                        <a:ea typeface="微软雅黑" pitchFamily="34" charset="-122"/>
                      </a:rPr>
                      <a:t>年
</a:t>
                    </a:r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4.63%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141385364529142"/>
                  <c:y val="-0.00286044209377476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5</a:t>
                    </a:r>
                    <a:r>
                      <a:rPr lang="zh-CN" altLang="en-US" sz="1600">
                        <a:latin typeface="微软雅黑" pitchFamily="34" charset="-122"/>
                        <a:ea typeface="微软雅黑" pitchFamily="34" charset="-122"/>
                      </a:rPr>
                      <a:t>年以上
</a:t>
                    </a:r>
                    <a:r>
                      <a:rPr lang="en-US" altLang="zh-CN" sz="1600">
                        <a:latin typeface="微软雅黑" pitchFamily="34" charset="-122"/>
                        <a:ea typeface="微软雅黑" pitchFamily="34" charset="-122"/>
                      </a:rPr>
                      <a:t>1.71%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>
                    <a:latin typeface="微软雅黑" pitchFamily="34" charset="-122"/>
                    <a:ea typeface="微软雅黑" pitchFamily="34" charset="-122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'展示（更改）'!$B$18:$H$18</c:f>
              <c:strCache>
                <c:ptCount val="7"/>
                <c:pt idx="0">
                  <c:v>1-3月</c:v>
                </c:pt>
                <c:pt idx="1">
                  <c:v>3-6月</c:v>
                </c:pt>
                <c:pt idx="2">
                  <c:v>6月-1年</c:v>
                </c:pt>
                <c:pt idx="3">
                  <c:v>1-2年</c:v>
                </c:pt>
                <c:pt idx="4">
                  <c:v>2-3年</c:v>
                </c:pt>
                <c:pt idx="5">
                  <c:v>3-5年</c:v>
                </c:pt>
                <c:pt idx="6">
                  <c:v>5年以上</c:v>
                </c:pt>
              </c:strCache>
            </c:strRef>
          </c:cat>
          <c:val>
            <c:numRef>
              <c:f>'展示（更改）'!$B$19:$H$19</c:f>
              <c:numCache>
                <c:formatCode>General</c:formatCode>
                <c:ptCount val="7"/>
                <c:pt idx="0">
                  <c:v>456.0</c:v>
                </c:pt>
                <c:pt idx="1">
                  <c:v>163.0</c:v>
                </c:pt>
                <c:pt idx="2">
                  <c:v>168.0</c:v>
                </c:pt>
                <c:pt idx="3">
                  <c:v>122.0</c:v>
                </c:pt>
                <c:pt idx="4">
                  <c:v>21.0</c:v>
                </c:pt>
                <c:pt idx="5">
                  <c:v>46.0</c:v>
                </c:pt>
                <c:pt idx="6">
                  <c:v>17.0</c:v>
                </c:pt>
              </c:numCache>
            </c:numRef>
          </c:val>
        </c:ser>
        <c:ser>
          <c:idx val="1"/>
          <c:order val="1"/>
          <c:explosion val="25"/>
          <c:dLbls>
            <c:spPr>
              <a:noFill/>
              <a:ln w="25400">
                <a:noFill/>
              </a:ln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'展示（更改）'!$B$18:$H$18</c:f>
              <c:strCache>
                <c:ptCount val="7"/>
                <c:pt idx="0">
                  <c:v>1-3月</c:v>
                </c:pt>
                <c:pt idx="1">
                  <c:v>3-6月</c:v>
                </c:pt>
                <c:pt idx="2">
                  <c:v>6月-1年</c:v>
                </c:pt>
                <c:pt idx="3">
                  <c:v>1-2年</c:v>
                </c:pt>
                <c:pt idx="4">
                  <c:v>2-3年</c:v>
                </c:pt>
                <c:pt idx="5">
                  <c:v>3-5年</c:v>
                </c:pt>
                <c:pt idx="6">
                  <c:v>5年以上</c:v>
                </c:pt>
              </c:strCache>
            </c:strRef>
          </c:cat>
          <c:val>
            <c:numRef>
              <c:f>'展示（更改）'!$B$20:$H$20</c:f>
              <c:numCache>
                <c:formatCode>0.00%</c:formatCode>
                <c:ptCount val="7"/>
                <c:pt idx="0">
                  <c:v>0.459214501510574</c:v>
                </c:pt>
                <c:pt idx="1">
                  <c:v>0.164149043303122</c:v>
                </c:pt>
                <c:pt idx="2">
                  <c:v>0.169184290030211</c:v>
                </c:pt>
                <c:pt idx="3">
                  <c:v>0.122860020140987</c:v>
                </c:pt>
                <c:pt idx="4">
                  <c:v>0.0211480362537764</c:v>
                </c:pt>
                <c:pt idx="5">
                  <c:v>0.0463242698892246</c:v>
                </c:pt>
                <c:pt idx="6">
                  <c:v>0.0171198388721047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/>
            </a:pPr>
            <a:r>
              <a:rPr lang="zh-CN" altLang="en-US" sz="2000" dirty="0"/>
              <a:t>离职</a:t>
            </a:r>
            <a:r>
              <a:rPr lang="zh-CN" altLang="en-US" sz="2000" dirty="0" smtClean="0"/>
              <a:t>原因分析</a:t>
            </a:r>
            <a:endParaRPr lang="en-US" altLang="zh-CN" sz="2000" dirty="0"/>
          </a:p>
        </c:rich>
      </c:tx>
      <c:overlay val="0"/>
      <c:spPr>
        <a:noFill/>
        <a:ln w="25400">
          <a:noFill/>
        </a:ln>
      </c:spPr>
    </c:title>
    <c:autoTitleDeleted val="0"/>
    <c:view3D>
      <c:rotX val="1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486971737228498"/>
          <c:y val="0.346163687713943"/>
          <c:w val="0.907134434282671"/>
          <c:h val="0.578815404728402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141761562473753"/>
                  <c:y val="-0.244762268303661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M</a:t>
                    </a:r>
                    <a:r>
                      <a:rPr lang="zh-CN" altLang="en-US" dirty="0" smtClean="0"/>
                      <a:t>类</a:t>
                    </a:r>
                    <a:r>
                      <a:rPr lang="en-US" altLang="en-US" dirty="0"/>
                      <a:t>
</a:t>
                    </a:r>
                    <a:r>
                      <a:rPr lang="en-US" altLang="en-US" dirty="0" smtClean="0"/>
                      <a:t>72.61%</a:t>
                    </a:r>
                    <a:endParaRPr lang="en-US" altLang="zh-CN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0142555432682886"/>
                  <c:y val="0.160917643486446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R</a:t>
                    </a:r>
                    <a:r>
                      <a:rPr lang="zh-CN" altLang="en-US" dirty="0" smtClean="0"/>
                      <a:t>类</a:t>
                    </a:r>
                    <a:r>
                      <a:rPr lang="en-US" altLang="en-US" dirty="0"/>
                      <a:t>
</a:t>
                    </a:r>
                    <a:r>
                      <a:rPr lang="en-US" altLang="en-US" dirty="0" smtClean="0"/>
                      <a:t>10.70%</a:t>
                    </a:r>
                    <a:endParaRPr lang="en-US" altLang="zh-CN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en-US" dirty="0" smtClean="0"/>
                      <a:t>N</a:t>
                    </a:r>
                    <a:r>
                      <a:rPr lang="zh-CN" altLang="en-US" dirty="0" smtClean="0"/>
                      <a:t>类</a:t>
                    </a:r>
                    <a:r>
                      <a:rPr lang="en-US" altLang="en-US" dirty="0"/>
                      <a:t>
</a:t>
                    </a:r>
                    <a:r>
                      <a:rPr lang="en-US" altLang="en-US" dirty="0" smtClean="0"/>
                      <a:t>3.63%</a:t>
                    </a:r>
                    <a:endParaRPr lang="en-US" altLang="zh-CN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0408180870125145"/>
                  <c:y val="-0.158919407253629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C</a:t>
                    </a:r>
                    <a:r>
                      <a:rPr lang="zh-CN" altLang="en-US" dirty="0" smtClean="0"/>
                      <a:t>类</a:t>
                    </a:r>
                    <a:r>
                      <a:rPr lang="en-US" altLang="en-US" dirty="0"/>
                      <a:t>
</a:t>
                    </a:r>
                    <a:r>
                      <a:rPr lang="en-US" altLang="en-US" dirty="0" smtClean="0"/>
                      <a:t>2.11%</a:t>
                    </a:r>
                    <a:endParaRPr lang="en-US" altLang="zh-CN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0616662350569725"/>
                  <c:y val="-0.129158527997381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A</a:t>
                    </a:r>
                    <a:r>
                      <a:rPr lang="zh-CN" altLang="en-US" dirty="0" smtClean="0"/>
                      <a:t>类</a:t>
                    </a:r>
                    <a:r>
                      <a:rPr lang="en-US" altLang="en-US" dirty="0"/>
                      <a:t>
</a:t>
                    </a:r>
                    <a:r>
                      <a:rPr lang="en-US" altLang="en-US" dirty="0" smtClean="0"/>
                      <a:t>1.11%</a:t>
                    </a:r>
                    <a:endParaRPr lang="en-US" altLang="zh-CN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43150529130154"/>
                  <c:y val="-0.0101661580671353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/>
                      <a:t>其他</a:t>
                    </a:r>
                    <a:r>
                      <a:rPr lang="zh-CN" altLang="en-US"/>
                      <a:t>
</a:t>
                    </a:r>
                    <a:r>
                      <a:rPr lang="en-US" altLang="zh-CN" smtClean="0"/>
                      <a:t>10.47%</a:t>
                    </a:r>
                    <a:endParaRPr lang="zh-CN" alt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离职人员分析!$B$35:$B$40</c:f>
              <c:strCache>
                <c:ptCount val="6"/>
                <c:pt idx="0">
                  <c:v>M</c:v>
                </c:pt>
                <c:pt idx="1">
                  <c:v>R</c:v>
                </c:pt>
                <c:pt idx="2">
                  <c:v>N</c:v>
                </c:pt>
                <c:pt idx="3">
                  <c:v>C</c:v>
                </c:pt>
                <c:pt idx="4">
                  <c:v>A</c:v>
                </c:pt>
                <c:pt idx="5">
                  <c:v>其他</c:v>
                </c:pt>
              </c:strCache>
            </c:strRef>
          </c:cat>
          <c:val>
            <c:numRef>
              <c:f>离职人员分析!$D$35:$D$40</c:f>
              <c:numCache>
                <c:formatCode>0.00%</c:formatCode>
                <c:ptCount val="6"/>
                <c:pt idx="0">
                  <c:v>0.726082578046324</c:v>
                </c:pt>
                <c:pt idx="1">
                  <c:v>0.100704934541793</c:v>
                </c:pt>
                <c:pt idx="2">
                  <c:v>0.0362537764350455</c:v>
                </c:pt>
                <c:pt idx="3">
                  <c:v>0.0211480362537764</c:v>
                </c:pt>
                <c:pt idx="4">
                  <c:v>0.0110775427995972</c:v>
                </c:pt>
                <c:pt idx="5">
                  <c:v>0.104733131923465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797247" y="0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5ABF0297-677C-47D6-83D3-A54F9138B5CC}" type="datetimeFigureOut">
              <a:rPr lang="zh-CN" altLang="en-US" smtClean="0"/>
              <a:pPr/>
              <a:t>2019/8/4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6743103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797247" y="6743103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3F0064E-6A33-43D1-9548-5E10C1509E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797247" y="0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C501FEC9-DE2A-4035-9A1F-D2585C825136}" type="datetimeFigureOut">
              <a:rPr lang="zh-CN" altLang="en-US"/>
              <a:pPr>
                <a:defRPr/>
              </a:pPr>
              <a:t>2019/8/4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751138" y="533400"/>
            <a:ext cx="4732337" cy="2660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023462" y="3372167"/>
            <a:ext cx="8187690" cy="319468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6743103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797247" y="6743103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70BFD37E-B01B-4B07-979A-143FB5FC587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BFD37E-B01B-4B07-979A-143FB5FC5875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5175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+mn-ea"/>
            </a:endParaRPr>
          </a:p>
        </p:txBody>
      </p:sp>
      <p:sp>
        <p:nvSpPr>
          <p:cNvPr id="2051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624581" y="1412875"/>
            <a:ext cx="10946016" cy="960438"/>
          </a:xfrm>
        </p:spPr>
        <p:txBody>
          <a:bodyPr/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/>
          </a:p>
        </p:txBody>
      </p:sp>
      <p:sp>
        <p:nvSpPr>
          <p:cNvPr id="2052" name="Rectangle 31"/>
          <p:cNvSpPr>
            <a:spLocks noGrp="1" noChangeArrowheads="1"/>
          </p:cNvSpPr>
          <p:nvPr>
            <p:ph type="subTitle" idx="1"/>
          </p:nvPr>
        </p:nvSpPr>
        <p:spPr>
          <a:xfrm>
            <a:off x="624581" y="2373314"/>
            <a:ext cx="10946016" cy="407987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1800"/>
            </a:lvl1pPr>
          </a:lstStyle>
          <a:p>
            <a:r>
              <a:rPr lang="zh-CN" altLang="en-US" smtClean="0"/>
              <a:t>单击此处编辑母版副标题样式</a:t>
            </a:r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4581" y="1125538"/>
            <a:ext cx="5371381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9214" y="1125538"/>
            <a:ext cx="5371382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5151" y="188913"/>
            <a:ext cx="2735446" cy="61198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4581" y="188913"/>
            <a:ext cx="8007318" cy="61198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5136371" y="6524625"/>
            <a:ext cx="1920317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de-DE" altLang="en-US" sz="1000">
                <a:ea typeface="+mn-ea"/>
              </a:rPr>
              <a:t>Page </a:t>
            </a:r>
            <a:r>
              <a:rPr lang="de-DE" altLang="en-US" sz="1000">
                <a:ea typeface="+mn-ea"/>
                <a:sym typeface="MS UI Gothic" pitchFamily="34" charset="-128"/>
              </a:rPr>
              <a:t></a:t>
            </a:r>
            <a:r>
              <a:rPr lang="de-DE" altLang="en-US" sz="1000">
                <a:ea typeface="+mn-ea"/>
              </a:rPr>
              <a:t> </a:t>
            </a:r>
            <a:fld id="{29D21797-CDD4-49FD-A33E-804BF7815042}" type="slidenum">
              <a:rPr lang="zh-CN" altLang="en-US" sz="1000">
                <a:ea typeface="+mn-ea"/>
              </a:rPr>
              <a:pPr algn="ctr" eaLnBrk="0" hangingPunct="0">
                <a:defRPr/>
              </a:pPr>
              <a:t>‹#›</a:t>
            </a:fld>
            <a:endParaRPr lang="en-US" sz="1000">
              <a:ea typeface="+mn-ea"/>
            </a:endParaRPr>
          </a:p>
        </p:txBody>
      </p:sp>
      <p:pic>
        <p:nvPicPr>
          <p:cNvPr id="3" name="图片 6" descr="美赞拓(大图)透明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247" y="0"/>
            <a:ext cx="1818689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 descr="8${V%UMG0L%R`Q20FX}(MDA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5175" cy="6881813"/>
          </a:xfrm>
          <a:prstGeom prst="rect">
            <a:avLst/>
          </a:prstGeom>
          <a:noFill/>
        </p:spPr>
      </p:pic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67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67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67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CFCAC56D-0348-4DC2-BBB7-309569929ED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048794" y="3124200"/>
            <a:ext cx="8231743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3048794" y="5003322"/>
            <a:ext cx="8231743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6921" y="1110531"/>
            <a:ext cx="2286000" cy="508132"/>
          </a:xfrm>
        </p:spPr>
        <p:txBody>
          <a:bodyPr/>
          <a:lstStyle/>
          <a:p>
            <a:fld id="{544213AF-26F6-41FA-8D85-E2C5388D6E58}" type="datetimeFigureOut">
              <a:rPr lang="en-US" smtClean="0"/>
              <a:pPr/>
              <a:t>8/4/19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9051" y="4117595"/>
            <a:ext cx="3657600" cy="512197"/>
          </a:xfrm>
        </p:spPr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508132" y="0"/>
            <a:ext cx="813012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368544" y="0"/>
            <a:ext cx="139588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1321144" y="0"/>
            <a:ext cx="242559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522156" y="0"/>
            <a:ext cx="30712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141829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接连接符 17"/>
          <p:cNvSpPr>
            <a:spLocks noChangeShapeType="1"/>
          </p:cNvSpPr>
          <p:nvPr/>
        </p:nvSpPr>
        <p:spPr bwMode="auto">
          <a:xfrm>
            <a:off x="121951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接连接符 19"/>
          <p:cNvSpPr>
            <a:spLocks noChangeShapeType="1"/>
          </p:cNvSpPr>
          <p:nvPr/>
        </p:nvSpPr>
        <p:spPr bwMode="auto">
          <a:xfrm>
            <a:off x="113911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2302786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142277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接连接符 21"/>
          <p:cNvSpPr>
            <a:spLocks noChangeShapeType="1"/>
          </p:cNvSpPr>
          <p:nvPr/>
        </p:nvSpPr>
        <p:spPr bwMode="auto">
          <a:xfrm>
            <a:off x="1215497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626024" y="0"/>
            <a:ext cx="101626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椭圆 20"/>
          <p:cNvSpPr/>
          <p:nvPr/>
        </p:nvSpPr>
        <p:spPr bwMode="auto">
          <a:xfrm>
            <a:off x="813012" y="3429000"/>
            <a:ext cx="172765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椭圆 22"/>
          <p:cNvSpPr/>
          <p:nvPr/>
        </p:nvSpPr>
        <p:spPr bwMode="auto">
          <a:xfrm>
            <a:off x="1746631" y="4866752"/>
            <a:ext cx="855455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椭圆 23"/>
          <p:cNvSpPr/>
          <p:nvPr/>
        </p:nvSpPr>
        <p:spPr bwMode="auto">
          <a:xfrm>
            <a:off x="1455152" y="5500632"/>
            <a:ext cx="182928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椭圆 25"/>
          <p:cNvSpPr/>
          <p:nvPr/>
        </p:nvSpPr>
        <p:spPr bwMode="auto">
          <a:xfrm>
            <a:off x="2219522" y="5788152"/>
            <a:ext cx="365855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椭圆 24"/>
          <p:cNvSpPr/>
          <p:nvPr/>
        </p:nvSpPr>
        <p:spPr>
          <a:xfrm>
            <a:off x="2540661" y="4495800"/>
            <a:ext cx="487807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 bwMode="auto">
          <a:xfrm>
            <a:off x="1767852" y="4928702"/>
            <a:ext cx="813012" cy="517524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09759" y="1600200"/>
            <a:ext cx="9959393" cy="4873752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44213AF-26F6-41FA-8D85-E2C5388D6E58}" type="datetimeFigureOut">
              <a:rPr lang="en-US" smtClean="0"/>
              <a:pPr/>
              <a:t>8/4/19</a:t>
            </a:fld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48794" y="2895600"/>
            <a:ext cx="8231743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48794" y="5010150"/>
            <a:ext cx="8231743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5100" y="1106866"/>
            <a:ext cx="2286000" cy="508132"/>
          </a:xfrm>
        </p:spPr>
        <p:txBody>
          <a:bodyPr/>
          <a:lstStyle/>
          <a:p>
            <a:fld id="{544213AF-26F6-41FA-8D85-E2C5388D6E58}" type="datetimeFigureOut">
              <a:rPr lang="en-US" smtClean="0"/>
              <a:pPr/>
              <a:t>8/4/19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9300" y="4114734"/>
            <a:ext cx="3657600" cy="512197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矩形 8"/>
          <p:cNvSpPr/>
          <p:nvPr/>
        </p:nvSpPr>
        <p:spPr bwMode="auto">
          <a:xfrm>
            <a:off x="508132" y="0"/>
            <a:ext cx="813012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368544" y="0"/>
            <a:ext cx="139588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1321144" y="0"/>
            <a:ext cx="242559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522156" y="0"/>
            <a:ext cx="30712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141829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接连接符 13"/>
          <p:cNvSpPr>
            <a:spLocks noChangeShapeType="1"/>
          </p:cNvSpPr>
          <p:nvPr/>
        </p:nvSpPr>
        <p:spPr bwMode="auto">
          <a:xfrm>
            <a:off x="121951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113911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2302786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接连接符 16"/>
          <p:cNvSpPr>
            <a:spLocks noChangeShapeType="1"/>
          </p:cNvSpPr>
          <p:nvPr/>
        </p:nvSpPr>
        <p:spPr bwMode="auto">
          <a:xfrm>
            <a:off x="142277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626024" y="0"/>
            <a:ext cx="101626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椭圆 18"/>
          <p:cNvSpPr/>
          <p:nvPr/>
        </p:nvSpPr>
        <p:spPr bwMode="auto">
          <a:xfrm>
            <a:off x="813012" y="3429000"/>
            <a:ext cx="172765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椭圆 19"/>
          <p:cNvSpPr/>
          <p:nvPr/>
        </p:nvSpPr>
        <p:spPr bwMode="auto">
          <a:xfrm>
            <a:off x="1766732" y="4866752"/>
            <a:ext cx="855455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椭圆 20"/>
          <p:cNvSpPr/>
          <p:nvPr/>
        </p:nvSpPr>
        <p:spPr bwMode="auto">
          <a:xfrm>
            <a:off x="1455152" y="5500632"/>
            <a:ext cx="182928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椭圆 21"/>
          <p:cNvSpPr/>
          <p:nvPr/>
        </p:nvSpPr>
        <p:spPr bwMode="auto">
          <a:xfrm>
            <a:off x="2219522" y="5791200"/>
            <a:ext cx="365855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椭圆 22"/>
          <p:cNvSpPr/>
          <p:nvPr/>
        </p:nvSpPr>
        <p:spPr bwMode="auto">
          <a:xfrm>
            <a:off x="2506039" y="4479888"/>
            <a:ext cx="487807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接连接符 25"/>
          <p:cNvSpPr>
            <a:spLocks noChangeShapeType="1"/>
          </p:cNvSpPr>
          <p:nvPr/>
        </p:nvSpPr>
        <p:spPr bwMode="auto">
          <a:xfrm>
            <a:off x="12133751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 bwMode="auto">
          <a:xfrm>
            <a:off x="1787953" y="4928702"/>
            <a:ext cx="813012" cy="517524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8/4/19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609759" y="1600200"/>
            <a:ext cx="487807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5695147" y="1600200"/>
            <a:ext cx="487807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10061019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8/4/19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09759" y="2362200"/>
            <a:ext cx="4878070" cy="38862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5830818" y="2362200"/>
            <a:ext cx="4878070" cy="38862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"/>
          </p:nvPr>
        </p:nvSpPr>
        <p:spPr>
          <a:xfrm>
            <a:off x="609759" y="1569720"/>
            <a:ext cx="487807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3"/>
          </p:nvPr>
        </p:nvSpPr>
        <p:spPr>
          <a:xfrm>
            <a:off x="5792708" y="1569720"/>
            <a:ext cx="487807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44213AF-26F6-41FA-8D85-E2C5388D6E58}" type="datetimeFigureOut">
              <a:rPr lang="en-US" smtClean="0"/>
              <a:pPr/>
              <a:t>8/4/19</a:t>
            </a:fld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8/4/19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接连接符 9"/>
          <p:cNvSpPr>
            <a:spLocks noChangeShapeType="1"/>
          </p:cNvSpPr>
          <p:nvPr/>
        </p:nvSpPr>
        <p:spPr bwMode="auto">
          <a:xfrm>
            <a:off x="11687043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5400000">
            <a:off x="5549626" y="3124121"/>
            <a:ext cx="6309360" cy="609759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085405" y="274320"/>
            <a:ext cx="203659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833337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825854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11991922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788669" y="0"/>
            <a:ext cx="406506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11890296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椭圆 13"/>
          <p:cNvSpPr/>
          <p:nvPr/>
        </p:nvSpPr>
        <p:spPr>
          <a:xfrm>
            <a:off x="10878096" y="5715000"/>
            <a:ext cx="731711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内容占位符 17"/>
          <p:cNvSpPr>
            <a:spLocks noGrp="1"/>
          </p:cNvSpPr>
          <p:nvPr>
            <p:ph sz="quarter" idx="1"/>
          </p:nvPr>
        </p:nvSpPr>
        <p:spPr>
          <a:xfrm>
            <a:off x="406506" y="274320"/>
            <a:ext cx="7520358" cy="6327648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1" name="日期占位符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44213AF-26F6-41FA-8D85-E2C5388D6E58}" type="datetimeFigureOut">
              <a:rPr lang="en-US" smtClean="0"/>
              <a:pPr/>
              <a:t>8/4/19</a:t>
            </a:fld>
            <a:endParaRPr lang="en-US"/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3" name="页脚占位符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11687043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椭圆 12"/>
          <p:cNvSpPr/>
          <p:nvPr/>
        </p:nvSpPr>
        <p:spPr>
          <a:xfrm>
            <a:off x="10878096" y="5715000"/>
            <a:ext cx="731711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5400000">
            <a:off x="5520663" y="3124121"/>
            <a:ext cx="6309360" cy="609759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0" y="0"/>
            <a:ext cx="8231743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023413" y="264795"/>
            <a:ext cx="2032529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10" name="直接连接符 9"/>
          <p:cNvSpPr>
            <a:spLocks noChangeShapeType="1"/>
          </p:cNvSpPr>
          <p:nvPr/>
        </p:nvSpPr>
        <p:spPr bwMode="auto">
          <a:xfrm>
            <a:off x="11991922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11788669" y="0"/>
            <a:ext cx="406506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11890296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接连接符 18"/>
          <p:cNvSpPr>
            <a:spLocks noChangeShapeType="1"/>
          </p:cNvSpPr>
          <p:nvPr/>
        </p:nvSpPr>
        <p:spPr bwMode="auto">
          <a:xfrm>
            <a:off x="833337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接连接符 19"/>
          <p:cNvSpPr>
            <a:spLocks noChangeShapeType="1"/>
          </p:cNvSpPr>
          <p:nvPr/>
        </p:nvSpPr>
        <p:spPr bwMode="auto">
          <a:xfrm>
            <a:off x="825854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占位符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44213AF-26F6-41FA-8D85-E2C5388D6E58}" type="datetimeFigureOut">
              <a:rPr lang="en-US" smtClean="0"/>
              <a:pPr/>
              <a:t>8/4/19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1" name="页脚占位符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8/4/19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639"/>
            <a:ext cx="2235782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274639"/>
            <a:ext cx="802849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8/4/19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581" y="1125538"/>
            <a:ext cx="10946016" cy="518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</p:txBody>
      </p:sp>
      <p:sp>
        <p:nvSpPr>
          <p:cNvPr id="1028" name="Rectangle 27"/>
          <p:cNvSpPr>
            <a:spLocks noGrp="1" noChangeArrowheads="1"/>
          </p:cNvSpPr>
          <p:nvPr>
            <p:ph type="title"/>
          </p:nvPr>
        </p:nvSpPr>
        <p:spPr bwMode="auto">
          <a:xfrm>
            <a:off x="624581" y="188914"/>
            <a:ext cx="10946016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136371" y="6524625"/>
            <a:ext cx="1920317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de-DE" altLang="en-US" sz="1000" dirty="0">
                <a:ea typeface="+mn-ea"/>
              </a:rPr>
              <a:t>Page </a:t>
            </a:r>
            <a:r>
              <a:rPr lang="de-DE" altLang="en-US" sz="1000" dirty="0">
                <a:ea typeface="+mn-ea"/>
                <a:sym typeface="MS UI Gothic" pitchFamily="34" charset="-128"/>
              </a:rPr>
              <a:t></a:t>
            </a:r>
            <a:r>
              <a:rPr lang="de-DE" altLang="en-US" sz="1000" dirty="0">
                <a:ea typeface="+mn-ea"/>
              </a:rPr>
              <a:t> </a:t>
            </a:r>
            <a:fld id="{846BA5C9-E1F1-46DE-9BFE-A0307632F54E}" type="slidenum">
              <a:rPr lang="zh-CN" altLang="en-US" sz="1000">
                <a:ea typeface="+mn-ea"/>
              </a:rPr>
              <a:pPr algn="ctr" eaLnBrk="0" hangingPunct="0">
                <a:defRPr/>
              </a:pPr>
              <a:t>‹#›</a:t>
            </a:fld>
            <a:endParaRPr lang="en-US" sz="1000" dirty="0">
              <a:ea typeface="+mn-ea"/>
            </a:endParaRPr>
          </a:p>
        </p:txBody>
      </p:sp>
      <p:pic>
        <p:nvPicPr>
          <p:cNvPr id="1030" name="图片 6" descr="美赞拓(大图)透明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9247" y="0"/>
            <a:ext cx="1818689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8${V%UMG0L%R`Q20FX}(MDA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12195175" cy="6881813"/>
          </a:xfrm>
          <a:prstGeom prst="rect">
            <a:avLst/>
          </a:prstGeom>
          <a:noFill/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60369" y="6429420"/>
            <a:ext cx="882613" cy="35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fld id="{846BA5C9-E1F1-46DE-9BFE-A0307632F54E}" type="slidenum">
              <a:rPr lang="zh-CN" altLang="en-US" sz="1800" smtClean="0">
                <a:ea typeface="+mn-ea"/>
              </a:rPr>
              <a:pPr algn="ctr" eaLnBrk="0" hangingPunct="0">
                <a:defRPr/>
              </a:pPr>
              <a:t>‹#›</a:t>
            </a:fld>
            <a:r>
              <a:rPr lang="en-US" altLang="zh-CN" sz="1800" dirty="0" smtClean="0">
                <a:ea typeface="+mn-ea"/>
              </a:rPr>
              <a:t>-51</a:t>
            </a:r>
            <a:endParaRPr lang="en-US" sz="1800" dirty="0"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79" r:id="rId2"/>
    <p:sldLayoutId id="2147483878" r:id="rId3"/>
    <p:sldLayoutId id="2147483877" r:id="rId4"/>
    <p:sldLayoutId id="2147483876" r:id="rId5"/>
    <p:sldLayoutId id="2147483875" r:id="rId6"/>
    <p:sldLayoutId id="2147483874" r:id="rId7"/>
    <p:sldLayoutId id="2147483873" r:id="rId8"/>
    <p:sldLayoutId id="2147483872" r:id="rId9"/>
    <p:sldLayoutId id="2147483871" r:id="rId10"/>
    <p:sldLayoutId id="2147483870" r:id="rId11"/>
    <p:sldLayoutId id="214748388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黑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黑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黑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黑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黑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黑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黑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n"/>
        <a:defRPr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16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n"/>
        <a:defRPr sz="14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11687043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609759" y="274638"/>
            <a:ext cx="9959393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609759" y="1600200"/>
            <a:ext cx="9959393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 rot="5400000">
            <a:off x="10457625" y="1017777"/>
            <a:ext cx="2011680" cy="512197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8/4/19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 rot="5400000">
            <a:off x="9856631" y="3676216"/>
            <a:ext cx="3200400" cy="487807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10162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11991922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11788669" y="0"/>
            <a:ext cx="406506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11890296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椭圆 11"/>
          <p:cNvSpPr/>
          <p:nvPr/>
        </p:nvSpPr>
        <p:spPr>
          <a:xfrm>
            <a:off x="10878096" y="5715000"/>
            <a:ext cx="731711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10841510" y="5734050"/>
            <a:ext cx="813012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7.gif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668695" y="2857496"/>
            <a:ext cx="574388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 smtClean="0"/>
              <a:t>2019</a:t>
            </a:r>
            <a:r>
              <a:rPr lang="zh-CN" altLang="en-US" sz="6000" b="1" dirty="0" smtClean="0"/>
              <a:t>年</a:t>
            </a:r>
            <a:r>
              <a:rPr lang="zh-CN" altLang="en-US" sz="6000" b="1" dirty="0" smtClean="0"/>
              <a:t>招聘总结</a:t>
            </a:r>
            <a:endParaRPr lang="zh-CN" alt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39803" y="642918"/>
            <a:ext cx="10365899" cy="1143000"/>
          </a:xfrm>
        </p:spPr>
        <p:txBody>
          <a:bodyPr/>
          <a:lstStyle/>
          <a:p>
            <a:pPr lvl="0" algn="l"/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目   录</a:t>
            </a: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311241" y="2500306"/>
            <a:ext cx="8858312" cy="21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53100" algn="r"/>
              </a:tabLst>
            </a:pPr>
            <a:r>
              <a:rPr kumimoji="0" lang="zh-CN" altLang="en-US" sz="32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  <a:cs typeface="Times New Roman" pitchFamily="18" charset="0"/>
              </a:rPr>
              <a:t>一、在职情况分析</a:t>
            </a:r>
            <a:endParaRPr kumimoji="0" lang="zh-CN" altLang="en-US" sz="4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53100" algn="r"/>
              </a:tabLst>
            </a:pPr>
            <a:r>
              <a:rPr kumimoji="0" lang="zh-CN" altLang="en-US" sz="32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  <a:cs typeface="Times New Roman" pitchFamily="18" charset="0"/>
              </a:rPr>
              <a:t>二、离职情况分析</a:t>
            </a:r>
            <a:endParaRPr kumimoji="0" lang="zh-CN" altLang="en-US" sz="4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53100" algn="r"/>
              </a:tabLst>
            </a:pPr>
            <a:r>
              <a:rPr kumimoji="0" lang="zh-CN" altLang="en-US" sz="32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  <a:cs typeface="Times New Roman" pitchFamily="18" charset="0"/>
              </a:rPr>
              <a:t>三、招聘总结</a:t>
            </a:r>
            <a:endParaRPr kumimoji="0" lang="zh-CN" altLang="en-US" sz="4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5357" y="188914"/>
            <a:ext cx="10946016" cy="574675"/>
          </a:xfrm>
        </p:spPr>
        <p:txBody>
          <a:bodyPr/>
          <a:lstStyle/>
          <a:p>
            <a:pPr algn="l"/>
            <a:r>
              <a:rPr lang="zh-CN" altLang="en-US" sz="2800" dirty="0" smtClean="0"/>
              <a:t>一、在职情况分析</a:t>
            </a:r>
            <a:endParaRPr lang="en-US" altLang="zh-CN" sz="2800" dirty="0" smtClean="0"/>
          </a:p>
        </p:txBody>
      </p:sp>
      <p:sp>
        <p:nvSpPr>
          <p:cNvPr id="5" name="燕尾形 4"/>
          <p:cNvSpPr/>
          <p:nvPr/>
        </p:nvSpPr>
        <p:spPr>
          <a:xfrm>
            <a:off x="383117" y="912811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455125" y="912727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11109" y="1200759"/>
            <a:ext cx="3816424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29"/>
          <p:cNvSpPr txBox="1"/>
          <p:nvPr/>
        </p:nvSpPr>
        <p:spPr>
          <a:xfrm>
            <a:off x="635133" y="857232"/>
            <a:ext cx="3492400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1.1   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工龄数据及分析说明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453985" y="5500702"/>
            <a:ext cx="7286676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说明：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工龄在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年以内的员工占总员工数量的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44.43%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，新人较多。</a:t>
            </a:r>
            <a:endParaRPr lang="zh-CN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311110" y="1428736"/>
          <a:ext cx="4786345" cy="3786216"/>
        </p:xfrm>
        <a:graphic>
          <a:graphicData uri="http://schemas.openxmlformats.org/drawingml/2006/table">
            <a:tbl>
              <a:tblPr/>
              <a:tblGrid>
                <a:gridCol w="2425081"/>
                <a:gridCol w="1021088"/>
                <a:gridCol w="1340176"/>
              </a:tblGrid>
              <a:tr h="54088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说明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人数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所占比率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408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</a:t>
                      </a:r>
                      <a:r>
                        <a:rPr lang="zh-CN" altLang="en-US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个月以内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247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20.25%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8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</a:t>
                      </a:r>
                      <a:r>
                        <a:rPr lang="zh-CN" altLang="en-US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个月</a:t>
                      </a:r>
                      <a:r>
                        <a:rPr lang="en-US" altLang="zh-CN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—1</a:t>
                      </a:r>
                      <a:r>
                        <a:rPr lang="zh-CN" altLang="en-US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年（不含）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295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24.18%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8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r>
                        <a:rPr lang="zh-CN" altLang="en-US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  <a:r>
                        <a:rPr lang="en-US" altLang="zh-CN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—2</a:t>
                      </a:r>
                      <a:r>
                        <a:rPr lang="zh-CN" altLang="en-US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年（不含）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245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20.08%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8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r>
                        <a:rPr lang="zh-CN" altLang="en-US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  <a:r>
                        <a:rPr lang="en-US" altLang="zh-CN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—3</a:t>
                      </a:r>
                      <a:r>
                        <a:rPr lang="zh-CN" altLang="en-US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年（不含）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154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12.62%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8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r>
                        <a:rPr lang="zh-CN" altLang="en-US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  <a:r>
                        <a:rPr lang="en-US" altLang="zh-CN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—5</a:t>
                      </a:r>
                      <a:r>
                        <a:rPr lang="zh-CN" altLang="en-US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年（不含）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149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12.21%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8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r>
                        <a:rPr lang="zh-CN" altLang="en-US" sz="1600" b="0" i="0" u="none" strike="noStrike" dirty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年或以上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130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10.66%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图表 15"/>
          <p:cNvGraphicFramePr>
            <a:graphicFrameLocks/>
          </p:cNvGraphicFramePr>
          <p:nvPr/>
        </p:nvGraphicFramePr>
        <p:xfrm>
          <a:off x="5740397" y="1214422"/>
          <a:ext cx="5929354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燕尾形 4"/>
          <p:cNvSpPr/>
          <p:nvPr/>
        </p:nvSpPr>
        <p:spPr>
          <a:xfrm>
            <a:off x="383117" y="912811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455125" y="912727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TextBox 29"/>
          <p:cNvSpPr txBox="1"/>
          <p:nvPr/>
        </p:nvSpPr>
        <p:spPr>
          <a:xfrm>
            <a:off x="635133" y="857232"/>
            <a:ext cx="3492400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   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教育结构及分析说明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730258" y="5276892"/>
            <a:ext cx="6786610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说明：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大专学历在员工教育结构中所占比重最大，高中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中专学历其次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882613" y="1857364"/>
          <a:ext cx="4286281" cy="3187919"/>
        </p:xfrm>
        <a:graphic>
          <a:graphicData uri="http://schemas.openxmlformats.org/drawingml/2006/table">
            <a:tbl>
              <a:tblPr/>
              <a:tblGrid>
                <a:gridCol w="1314460"/>
                <a:gridCol w="1143008"/>
                <a:gridCol w="1828813"/>
              </a:tblGrid>
              <a:tr h="4554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教育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人数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所占比率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554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硕士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0.49%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4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本科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163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13.36%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4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大专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549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45.00%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4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高中</a:t>
                      </a:r>
                      <a:r>
                        <a:rPr lang="en-US" altLang="zh-CN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/</a:t>
                      </a:r>
                      <a:r>
                        <a:rPr lang="zh-CN" altLang="en-US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中专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422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34.59%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4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初中及以下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5.16%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4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其他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1.39%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图表 12"/>
          <p:cNvGraphicFramePr>
            <a:graphicFrameLocks/>
          </p:cNvGraphicFramePr>
          <p:nvPr/>
        </p:nvGraphicFramePr>
        <p:xfrm>
          <a:off x="5445166" y="1347802"/>
          <a:ext cx="6581775" cy="4867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直接连接符 9"/>
          <p:cNvCxnSpPr/>
          <p:nvPr/>
        </p:nvCxnSpPr>
        <p:spPr>
          <a:xfrm>
            <a:off x="311109" y="1200759"/>
            <a:ext cx="3816424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燕尾形 4"/>
          <p:cNvSpPr/>
          <p:nvPr/>
        </p:nvSpPr>
        <p:spPr>
          <a:xfrm>
            <a:off x="383117" y="912811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455125" y="912727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11109" y="1200759"/>
            <a:ext cx="3816424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29"/>
          <p:cNvSpPr txBox="1"/>
          <p:nvPr/>
        </p:nvSpPr>
        <p:spPr>
          <a:xfrm>
            <a:off x="635133" y="857232"/>
            <a:ext cx="3492400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1.3   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年龄结构及分析说明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239671" y="5357826"/>
            <a:ext cx="1100145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说明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  <a:sym typeface="Wingdings" pitchFamily="2" charset="2"/>
              </a:rPr>
              <a:t>：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  <a:sym typeface="Wingdings" pitchFamily="2" charset="2"/>
              </a:rPr>
              <a:t> 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  <a:sym typeface="Wingdings" pitchFamily="2" charset="2"/>
              </a:rPr>
              <a:t>1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  <a:sym typeface="Wingdings" pitchFamily="2" charset="2"/>
              </a:rPr>
              <a:t>、平均年龄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  <a:sym typeface="Wingdings" pitchFamily="2" charset="2"/>
              </a:rPr>
              <a:t>27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  <a:sym typeface="Wingdings" pitchFamily="2" charset="2"/>
              </a:rPr>
              <a:t>岁：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公司整体是一个非常年轻的团队，但此年龄段需考虑员工婚育成本。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           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、男女比例</a:t>
            </a:r>
            <a:r>
              <a:rPr lang="en-US" altLang="en-US" sz="1600" dirty="0" smtClean="0">
                <a:latin typeface="微软雅黑" pitchFamily="34" charset="-122"/>
                <a:ea typeface="微软雅黑" pitchFamily="34" charset="-122"/>
              </a:rPr>
              <a:t>6:4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：男性居多，考虑到行业性质，此比例属于正常。</a:t>
            </a:r>
            <a:endParaRPr lang="zh-CN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382547" y="1428736"/>
          <a:ext cx="5429288" cy="3643339"/>
        </p:xfrm>
        <a:graphic>
          <a:graphicData uri="http://schemas.openxmlformats.org/drawingml/2006/table">
            <a:tbl>
              <a:tblPr/>
              <a:tblGrid>
                <a:gridCol w="1277480"/>
                <a:gridCol w="941301"/>
                <a:gridCol w="941301"/>
                <a:gridCol w="806829"/>
                <a:gridCol w="1462377"/>
              </a:tblGrid>
              <a:tr h="52047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年龄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人数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男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女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所占比率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5204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20</a:t>
                      </a:r>
                      <a:r>
                        <a:rPr lang="zh-CN" altLang="en-US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岁以下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18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8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1.48%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4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i="0" u="none" strike="noStrike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20-30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岁</a:t>
                      </a:r>
                      <a:endParaRPr lang="en-US" altLang="zh-CN" sz="16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915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525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390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75.00%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4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i="0" u="none" strike="noStrike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30-40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岁</a:t>
                      </a:r>
                      <a:endParaRPr lang="en-US" altLang="zh-CN" sz="16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227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155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72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18.61%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4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i="0" u="none" strike="noStrike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40-50</a:t>
                      </a:r>
                      <a:r>
                        <a:rPr lang="zh-CN" altLang="en-US" sz="1600" b="0" i="0" u="none" strike="noStrike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岁</a:t>
                      </a:r>
                      <a:endParaRPr lang="en-US" altLang="zh-CN" sz="16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49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36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13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4.02%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4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50</a:t>
                      </a:r>
                      <a:r>
                        <a:rPr lang="zh-CN" altLang="en-US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岁以上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11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9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en-US" alt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595959"/>
                          </a:solidFill>
                          <a:latin typeface="微软雅黑"/>
                        </a:rPr>
                        <a:t>0.9%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47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合计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1" i="0" u="none" strike="noStrike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1220</a:t>
                      </a:r>
                      <a:endParaRPr lang="en-US" altLang="zh-CN" sz="1600" b="1" i="0" u="none" strike="noStrike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1" i="0" u="none" strike="noStrike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735</a:t>
                      </a:r>
                      <a:endParaRPr lang="en-US" altLang="zh-CN" sz="1600" b="1" i="0" u="none" strike="noStrike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1" i="0" u="none" strike="noStrike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485</a:t>
                      </a:r>
                      <a:endParaRPr lang="en-US" altLang="zh-CN" sz="1600" b="1" i="0" u="none" strike="noStrike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微软雅黑"/>
                        </a:rPr>
                        <a:t>100%</a:t>
                      </a:r>
                      <a:endParaRPr lang="en-US" altLang="zh-CN" sz="1600" b="1" i="0" u="none" strike="noStrike" dirty="0">
                        <a:solidFill>
                          <a:srgbClr val="000000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图表 12"/>
          <p:cNvGraphicFramePr>
            <a:graphicFrameLocks/>
          </p:cNvGraphicFramePr>
          <p:nvPr/>
        </p:nvGraphicFramePr>
        <p:xfrm>
          <a:off x="6169025" y="1214422"/>
          <a:ext cx="5715040" cy="4362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5357" y="188914"/>
            <a:ext cx="10946016" cy="574675"/>
          </a:xfrm>
        </p:spPr>
        <p:txBody>
          <a:bodyPr/>
          <a:lstStyle/>
          <a:p>
            <a:pPr lvl="0" algn="l"/>
            <a:r>
              <a:rPr lang="zh-CN" altLang="en-US" sz="2800" dirty="0" smtClean="0"/>
              <a:t>二、离职情况分析</a:t>
            </a:r>
            <a:endParaRPr lang="en-US" altLang="zh-CN" sz="2800" dirty="0" smtClean="0"/>
          </a:p>
        </p:txBody>
      </p:sp>
      <p:sp>
        <p:nvSpPr>
          <p:cNvPr id="3" name="燕尾形 2"/>
          <p:cNvSpPr/>
          <p:nvPr/>
        </p:nvSpPr>
        <p:spPr>
          <a:xfrm>
            <a:off x="383117" y="912811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455125" y="912727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1109" y="1200759"/>
            <a:ext cx="3816424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Box 29"/>
          <p:cNvSpPr txBox="1"/>
          <p:nvPr/>
        </p:nvSpPr>
        <p:spPr>
          <a:xfrm>
            <a:off x="635133" y="857232"/>
            <a:ext cx="3492400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2.1   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工龄分析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453985" y="5643578"/>
            <a:ext cx="8643998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说明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en-US" sz="16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入职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年以内离职的人员占总离职人数的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79.25%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，新人的流失率较高，需要采取措施降低流失率。</a:t>
            </a:r>
            <a:endParaRPr lang="zh-CN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453985" y="1357298"/>
          <a:ext cx="5429289" cy="3929088"/>
        </p:xfrm>
        <a:graphic>
          <a:graphicData uri="http://schemas.openxmlformats.org/drawingml/2006/table">
            <a:tbl>
              <a:tblPr/>
              <a:tblGrid>
                <a:gridCol w="1809763"/>
                <a:gridCol w="1547823"/>
                <a:gridCol w="2071703"/>
              </a:tblGrid>
              <a:tr h="452440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工龄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人数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所占比率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4524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1-3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月</a:t>
                      </a:r>
                      <a:endParaRPr 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456</a:t>
                      </a:r>
                      <a:endParaRPr 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45.92%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4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3-6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月</a:t>
                      </a:r>
                      <a:endParaRPr 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163</a:t>
                      </a:r>
                      <a:endParaRPr 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16.41%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</a:t>
                      </a:r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月-1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  <a:endParaRPr 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168</a:t>
                      </a:r>
                      <a:endParaRPr 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16.92%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1-2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  <a:endParaRPr 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122</a:t>
                      </a:r>
                      <a:endParaRPr 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12.92%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2-3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  <a:endParaRPr 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21</a:t>
                      </a:r>
                      <a:endParaRPr 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2.11%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3-5</a:t>
                      </a:r>
                      <a:r>
                        <a:rPr lang="en-US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  <a:endParaRPr 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46</a:t>
                      </a:r>
                      <a:endParaRPr 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4.63%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5年以上</a:t>
                      </a:r>
                      <a:endParaRPr lang="zh-CN" sz="16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17</a:t>
                      </a:r>
                      <a:endParaRPr lang="zh-CN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1.71%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总计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993</a:t>
                      </a:r>
                      <a:endParaRPr lang="zh-CN" sz="1600" b="1" i="0" u="none" strike="noStrike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100%</a:t>
                      </a:r>
                      <a:endParaRPr lang="zh-CN" sz="1600" b="1" i="0" u="none" strike="noStrike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图表 12"/>
          <p:cNvGraphicFramePr>
            <a:graphicFrameLocks/>
          </p:cNvGraphicFramePr>
          <p:nvPr/>
        </p:nvGraphicFramePr>
        <p:xfrm>
          <a:off x="6454777" y="1285860"/>
          <a:ext cx="5214974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燕尾形 4"/>
          <p:cNvSpPr/>
          <p:nvPr/>
        </p:nvSpPr>
        <p:spPr>
          <a:xfrm>
            <a:off x="383117" y="912811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455125" y="912727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11109" y="1200759"/>
            <a:ext cx="3816424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29"/>
          <p:cNvSpPr txBox="1"/>
          <p:nvPr/>
        </p:nvSpPr>
        <p:spPr>
          <a:xfrm>
            <a:off x="635133" y="857232"/>
            <a:ext cx="3492400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2.2   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离职类别分析</a:t>
            </a: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-1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453985" y="1571612"/>
          <a:ext cx="9787008" cy="4143402"/>
        </p:xfrm>
        <a:graphic>
          <a:graphicData uri="http://schemas.openxmlformats.org/drawingml/2006/table">
            <a:tbl>
              <a:tblPr/>
              <a:tblGrid>
                <a:gridCol w="1514249"/>
                <a:gridCol w="1514249"/>
                <a:gridCol w="1847895"/>
                <a:gridCol w="1882117"/>
                <a:gridCol w="1514249"/>
                <a:gridCol w="1514249"/>
              </a:tblGrid>
              <a:tr h="83992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岗位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离职人数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2014</a:t>
                      </a:r>
                      <a:r>
                        <a:rPr lang="zh-CN" altLang="en-US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  <a:r>
                        <a:rPr lang="en-US" altLang="zh-CN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r>
                        <a:rPr lang="zh-CN" altLang="en-US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月</a:t>
                      </a:r>
                      <a:r>
                        <a:rPr lang="en-US" altLang="zh-CN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r>
                        <a:rPr lang="zh-CN" altLang="en-US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日人数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2014</a:t>
                      </a:r>
                      <a:r>
                        <a:rPr lang="zh-CN" altLang="en-US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  <a:r>
                        <a:rPr lang="en-US" altLang="zh-CN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12</a:t>
                      </a:r>
                      <a:r>
                        <a:rPr lang="zh-CN" altLang="en-US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月</a:t>
                      </a:r>
                      <a:r>
                        <a:rPr lang="en-US" altLang="zh-CN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31</a:t>
                      </a:r>
                      <a:r>
                        <a:rPr lang="zh-CN" altLang="en-US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日人数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2014</a:t>
                      </a:r>
                      <a:r>
                        <a:rPr lang="zh-CN" altLang="en-US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年人数增减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离职率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541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管理类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110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105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-5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23.31%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1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销售类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266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231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304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微软雅黑" pitchFamily="34" charset="-122"/>
                          <a:ea typeface="微软雅黑" pitchFamily="34" charset="-122"/>
                        </a:rPr>
                        <a:t>+73</a:t>
                      </a:r>
                      <a:endParaRPr lang="en-US" altLang="zh-CN" sz="1600" b="0" i="0" u="none" strike="noStrike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49.35%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89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 smtClean="0">
                          <a:latin typeface="微软雅黑" pitchFamily="34" charset="-122"/>
                          <a:ea typeface="微软雅黑" pitchFamily="34" charset="-122"/>
                        </a:rPr>
                        <a:t>后线类</a:t>
                      </a:r>
                      <a:endParaRPr lang="zh-CN" altLang="en-US" sz="1600" b="0" i="0" u="none" strike="noStrike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163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172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132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-40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50.31%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1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 smtClean="0">
                          <a:latin typeface="微软雅黑" pitchFamily="34" charset="-122"/>
                          <a:ea typeface="微软雅黑" pitchFamily="34" charset="-122"/>
                        </a:rPr>
                        <a:t>工人类</a:t>
                      </a:r>
                      <a:endParaRPr lang="zh-CN" altLang="en-US" sz="1600" b="0" i="0" u="none" strike="noStrike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459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546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564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微软雅黑" pitchFamily="34" charset="-122"/>
                          <a:ea typeface="微软雅黑" pitchFamily="34" charset="-122"/>
                        </a:rPr>
                        <a:t>+18</a:t>
                      </a:r>
                      <a:endParaRPr lang="en-US" altLang="zh-CN" sz="1600" b="0" i="0" u="none" strike="noStrike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42.03%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1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微软雅黑" pitchFamily="34" charset="-122"/>
                          <a:ea typeface="微软雅黑" pitchFamily="34" charset="-122"/>
                        </a:rPr>
                        <a:t>职能类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115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微软雅黑" pitchFamily="34" charset="-122"/>
                          <a:ea typeface="微软雅黑" pitchFamily="34" charset="-122"/>
                        </a:rPr>
                        <a:t>+20</a:t>
                      </a:r>
                      <a:endParaRPr lang="en-US" altLang="zh-CN" sz="1600" b="0" i="0" u="none" strike="noStrike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41.81%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11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合计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993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1154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latin typeface="微软雅黑" pitchFamily="34" charset="-122"/>
                          <a:ea typeface="微软雅黑" pitchFamily="34" charset="-122"/>
                        </a:rPr>
                        <a:t>1220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 smtClean="0">
                          <a:latin typeface="微软雅黑" pitchFamily="34" charset="-122"/>
                          <a:ea typeface="微软雅黑" pitchFamily="34" charset="-122"/>
                        </a:rPr>
                        <a:t>+66</a:t>
                      </a:r>
                      <a:endParaRPr lang="en-US" altLang="zh-CN" sz="1600" b="1" i="0" u="none" strike="noStrike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43.84%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燕尾形 4"/>
          <p:cNvSpPr/>
          <p:nvPr/>
        </p:nvSpPr>
        <p:spPr>
          <a:xfrm>
            <a:off x="383117" y="912811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455125" y="912727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11109" y="1200759"/>
            <a:ext cx="3816424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29"/>
          <p:cNvSpPr txBox="1"/>
          <p:nvPr/>
        </p:nvSpPr>
        <p:spPr>
          <a:xfrm>
            <a:off x="635133" y="857232"/>
            <a:ext cx="3492400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2.2   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离职类别分析</a:t>
            </a: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-2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382547" y="1643050"/>
          <a:ext cx="9858446" cy="3214713"/>
        </p:xfrm>
        <a:graphic>
          <a:graphicData uri="http://schemas.openxmlformats.org/drawingml/2006/table">
            <a:tbl>
              <a:tblPr/>
              <a:tblGrid>
                <a:gridCol w="1345027"/>
                <a:gridCol w="1678231"/>
                <a:gridCol w="1708797"/>
                <a:gridCol w="1577351"/>
                <a:gridCol w="1708797"/>
                <a:gridCol w="1840243"/>
              </a:tblGrid>
              <a:tr h="4451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岗位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2014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2013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同比增减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39565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离职人数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离职率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离职人数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离职率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9565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管理类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23.31%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23.00%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0.31%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65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销售类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49.35%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35.00%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14.35%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65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后线类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50.31%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37.00%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13.31%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65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工人类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42.03%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41.00%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1.03%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65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职能类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41.81%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57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37.00%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4.81%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65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平均值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993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43.84%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687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37.00%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6.84%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311109" y="5072074"/>
            <a:ext cx="87154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说明：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、由于人员基数不同，只对离职率进行比较；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          2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、与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13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年相比，各层级的人员离职率均有所提高，尤其是销售类。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11109" y="1214422"/>
            <a:ext cx="39549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6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6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-2014</a:t>
            </a: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年各职类人员离职率对比表</a:t>
            </a:r>
            <a:endParaRPr lang="zh-CN" altLang="en-US" sz="16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燕尾形 2"/>
          <p:cNvSpPr/>
          <p:nvPr/>
        </p:nvSpPr>
        <p:spPr>
          <a:xfrm>
            <a:off x="383117" y="912811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455125" y="912727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1109" y="1200759"/>
            <a:ext cx="3816424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Box 29"/>
          <p:cNvSpPr txBox="1"/>
          <p:nvPr/>
        </p:nvSpPr>
        <p:spPr>
          <a:xfrm>
            <a:off x="635133" y="857232"/>
            <a:ext cx="3492400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2.3   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离职原因分析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5597521" y="5143512"/>
            <a:ext cx="6357982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说明：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离职原因中“家庭原因”比重最大。</a:t>
            </a:r>
            <a:endParaRPr lang="zh-CN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239671" y="1357298"/>
          <a:ext cx="5214974" cy="4643468"/>
        </p:xfrm>
        <a:graphic>
          <a:graphicData uri="http://schemas.openxmlformats.org/drawingml/2006/table">
            <a:tbl>
              <a:tblPr/>
              <a:tblGrid>
                <a:gridCol w="1897493"/>
                <a:gridCol w="951669"/>
                <a:gridCol w="1182906"/>
                <a:gridCol w="1182906"/>
              </a:tblGrid>
              <a:tr h="269933"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离职原因分析</a:t>
                      </a:r>
                      <a:r>
                        <a:rPr lang="en-US" sz="1600" b="1" kern="0" dirty="0"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/>
                      </a:r>
                      <a:br>
                        <a:rPr lang="en-US" sz="1600" b="1" kern="0" dirty="0"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</a:br>
                      <a:r>
                        <a:rPr lang="zh-CN" sz="1600" b="1" kern="0" dirty="0"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（人数降序前五名</a:t>
                      </a:r>
                      <a:r>
                        <a:rPr lang="zh-CN" sz="1600" b="1" kern="0" dirty="0" smtClean="0"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）</a:t>
                      </a:r>
                      <a:endParaRPr lang="zh-CN" sz="1600" kern="100" dirty="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原因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人数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所占比率</a:t>
                      </a:r>
                      <a:endParaRPr lang="zh-CN" sz="1600" kern="100"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28430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M</a:t>
                      </a:r>
                      <a:r>
                        <a:rPr lang="zh-CN" altLang="en-US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类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721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72.61%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0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R</a:t>
                      </a:r>
                      <a:r>
                        <a:rPr lang="zh-CN" altLang="en-US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类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100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10.7%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0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N</a:t>
                      </a:r>
                      <a:r>
                        <a:rPr lang="zh-CN" altLang="en-US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类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36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3.63%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0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C</a:t>
                      </a:r>
                      <a:r>
                        <a:rPr lang="zh-CN" altLang="en-US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类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21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2.11%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0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A</a:t>
                      </a:r>
                      <a:r>
                        <a:rPr lang="zh-CN" altLang="en-US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类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11 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1.11%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0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其他</a:t>
                      </a:r>
                      <a:r>
                        <a:rPr lang="zh-CN" altLang="en-US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类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104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 smtClean="0">
                          <a:solidFill>
                            <a:srgbClr val="595959"/>
                          </a:solidFill>
                          <a:latin typeface="微软雅黑"/>
                        </a:rPr>
                        <a:t>10.47%</a:t>
                      </a:r>
                      <a:endParaRPr lang="en-US" altLang="zh-CN" sz="1600" b="0" i="0" u="none" strike="noStrike" dirty="0">
                        <a:solidFill>
                          <a:srgbClr val="595959"/>
                        </a:solidFill>
                        <a:latin typeface="微软雅黑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0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合计</a:t>
                      </a:r>
                      <a:endParaRPr lang="zh-CN" sz="16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993 </a:t>
                      </a:r>
                      <a:endParaRPr lang="zh-CN" sz="16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100%</a:t>
                      </a:r>
                      <a:endParaRPr lang="zh-CN" sz="16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383393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400" b="1" kern="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离职</a:t>
                      </a:r>
                      <a:r>
                        <a:rPr lang="zh-CN" sz="1400" b="1" kern="0" dirty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原因：</a:t>
                      </a: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A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、薪金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原因 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               </a:t>
                      </a: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B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、福利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原因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 </a:t>
                      </a: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/>
                      </a:r>
                      <a:b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</a:b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C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、工作环境不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适应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                       D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、公司的企业文化不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认同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  </a:t>
                      </a: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/>
                      </a:r>
                      <a:b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</a:b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E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、学不到东西，没有发展的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机会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   </a:t>
                      </a: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F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、教育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培训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                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G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、工作性质（量大、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时长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、乏味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）</a:t>
                      </a:r>
                      <a:r>
                        <a:rPr lang="en-US" alt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H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、上司管理不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满意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         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I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、团队关系不融洽（沟通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）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           </a:t>
                      </a: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J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、工作职责不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明确</a:t>
                      </a: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/>
                      </a:r>
                      <a:b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</a:b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K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、找到更好的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工作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                       </a:t>
                      </a: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L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、自己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做生意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</a:t>
                      </a: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/>
                      </a:r>
                      <a:b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</a:b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M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、家庭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原因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                                N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、职业发生变化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转行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                    </a:t>
                      </a: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/>
                      </a:r>
                      <a:b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</a:b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O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、身体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疾病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                                </a:t>
                      </a: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P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、继续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学习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             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Q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、合同</a:t>
                      </a:r>
                      <a:r>
                        <a:rPr lang="zh-CN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期满</a:t>
                      </a:r>
                      <a:r>
                        <a:rPr lang="en-US" sz="1400" kern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                                    </a:t>
                      </a:r>
                      <a:r>
                        <a:rPr lang="en-US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R</a:t>
                      </a:r>
                      <a:r>
                        <a:rPr lang="zh-CN" sz="1400" kern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  <a:cs typeface="宋体"/>
                        </a:rPr>
                        <a:t>、自己无法胜任此工作</a:t>
                      </a:r>
                      <a:endParaRPr lang="zh-CN" sz="14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图表 16"/>
          <p:cNvGraphicFramePr>
            <a:graphicFrameLocks/>
          </p:cNvGraphicFramePr>
          <p:nvPr/>
        </p:nvGraphicFramePr>
        <p:xfrm>
          <a:off x="5811835" y="1214422"/>
          <a:ext cx="5715040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5357" y="188914"/>
            <a:ext cx="10946016" cy="574675"/>
          </a:xfrm>
        </p:spPr>
        <p:txBody>
          <a:bodyPr/>
          <a:lstStyle/>
          <a:p>
            <a:pPr lvl="0" algn="l"/>
            <a:r>
              <a:rPr lang="zh-CN" altLang="en-US" sz="2800" dirty="0" smtClean="0"/>
              <a:t>三、招聘总结</a:t>
            </a:r>
            <a:endParaRPr lang="en-US" altLang="zh-CN" sz="2800" dirty="0" smtClean="0"/>
          </a:p>
        </p:txBody>
      </p:sp>
      <p:sp>
        <p:nvSpPr>
          <p:cNvPr id="3" name="燕尾形 2"/>
          <p:cNvSpPr/>
          <p:nvPr/>
        </p:nvSpPr>
        <p:spPr>
          <a:xfrm>
            <a:off x="383117" y="912811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455125" y="912727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1109" y="1200759"/>
            <a:ext cx="3816424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Box 29"/>
          <p:cNvSpPr txBox="1"/>
          <p:nvPr/>
        </p:nvSpPr>
        <p:spPr>
          <a:xfrm>
            <a:off x="635133" y="857232"/>
            <a:ext cx="3492400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   </a:t>
            </a:r>
            <a: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年总招聘分析</a:t>
            </a: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-1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423" y="1357298"/>
            <a:ext cx="11287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年总招聘人数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1111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人，其中在职人数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547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人，占总数的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49%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；离职人数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564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人，占总数的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51%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）在所招聘人员中，主要集中在工人，销售岗位，其中一线员工的招聘占到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49%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811175" y="2428868"/>
          <a:ext cx="10001317" cy="2825763"/>
        </p:xfrm>
        <a:graphic>
          <a:graphicData uri="http://schemas.openxmlformats.org/drawingml/2006/table">
            <a:tbl>
              <a:tblPr/>
              <a:tblGrid>
                <a:gridCol w="2358093"/>
                <a:gridCol w="1155371"/>
                <a:gridCol w="1155371"/>
                <a:gridCol w="1066496"/>
                <a:gridCol w="1066496"/>
                <a:gridCol w="1155371"/>
                <a:gridCol w="977621"/>
                <a:gridCol w="1066498"/>
              </a:tblGrid>
              <a:tr h="559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职类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作业类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销售类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客服类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管理类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职能类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合计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比例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59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solidFill>
                            <a:srgbClr val="000000"/>
                          </a:solidFill>
                          <a:latin typeface="Calibri"/>
                          <a:ea typeface="宋体"/>
                          <a:cs typeface="宋体"/>
                        </a:rPr>
                        <a:t>仍在职人数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rgbClr val="000000"/>
                          </a:solidFill>
                          <a:latin typeface="Arial"/>
                          <a:ea typeface="宋体"/>
                          <a:cs typeface="Times New Roman"/>
                        </a:rPr>
                        <a:t>270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rgbClr val="000000"/>
                          </a:solidFill>
                          <a:latin typeface="Arial"/>
                          <a:ea typeface="宋体"/>
                          <a:cs typeface="Times New Roman"/>
                        </a:rPr>
                        <a:t>149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rgbClr val="000000"/>
                          </a:solidFill>
                          <a:latin typeface="Arial"/>
                          <a:ea typeface="宋体"/>
                          <a:cs typeface="Times New Roman"/>
                        </a:rPr>
                        <a:t>63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solidFill>
                            <a:srgbClr val="000000"/>
                          </a:solidFill>
                          <a:latin typeface="Arial"/>
                          <a:ea typeface="宋体"/>
                          <a:cs typeface="Times New Roman"/>
                        </a:rPr>
                        <a:t>13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rgbClr val="000000"/>
                          </a:solidFill>
                          <a:latin typeface="Arial"/>
                          <a:ea typeface="宋体"/>
                          <a:cs typeface="Times New Roman"/>
                        </a:rPr>
                        <a:t>52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rgbClr val="000000"/>
                          </a:solidFill>
                          <a:latin typeface="Arial"/>
                          <a:ea typeface="宋体"/>
                          <a:cs typeface="Times New Roman"/>
                        </a:rPr>
                        <a:t>547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rgbClr val="000000"/>
                          </a:solidFill>
                          <a:latin typeface="Arial"/>
                          <a:ea typeface="宋体"/>
                          <a:cs typeface="Times New Roman"/>
                        </a:rPr>
                        <a:t>49%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9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latin typeface="Calibri"/>
                          <a:ea typeface="宋体"/>
                          <a:cs typeface="宋体"/>
                        </a:rPr>
                        <a:t>已离职人数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宋体"/>
                          <a:ea typeface="宋体"/>
                          <a:cs typeface="宋体"/>
                        </a:rPr>
                        <a:t>276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宋体"/>
                          <a:ea typeface="宋体"/>
                          <a:cs typeface="宋体"/>
                        </a:rPr>
                        <a:t>159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89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10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30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latin typeface="宋体"/>
                          <a:ea typeface="宋体"/>
                          <a:cs typeface="宋体"/>
                        </a:rPr>
                        <a:t>564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宋体"/>
                          <a:ea typeface="宋体"/>
                          <a:cs typeface="宋体"/>
                        </a:rPr>
                        <a:t>51%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latin typeface="Calibri"/>
                          <a:ea typeface="宋体"/>
                          <a:cs typeface="宋体"/>
                        </a:rPr>
                        <a:t>总招聘人数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546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宋体"/>
                          <a:ea typeface="宋体"/>
                          <a:cs typeface="宋体"/>
                        </a:rPr>
                        <a:t>308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152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23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82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latin typeface="宋体"/>
                          <a:ea typeface="宋体"/>
                          <a:cs typeface="宋体"/>
                        </a:rPr>
                        <a:t>1111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宋体"/>
                          <a:ea typeface="宋体"/>
                          <a:cs typeface="宋体"/>
                        </a:rPr>
                        <a:t>100%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latin typeface="Calibri"/>
                          <a:ea typeface="宋体"/>
                          <a:cs typeface="宋体"/>
                        </a:rPr>
                        <a:t>各职类所占</a:t>
                      </a:r>
                      <a:r>
                        <a:rPr lang="en-US" sz="1600" b="1" kern="0">
                          <a:latin typeface="Calibri"/>
                          <a:ea typeface="宋体"/>
                          <a:cs typeface="宋体"/>
                        </a:rPr>
                        <a:t>  </a:t>
                      </a:r>
                      <a:r>
                        <a:rPr lang="zh-CN" sz="1600" b="1" kern="0">
                          <a:latin typeface="Calibri"/>
                          <a:ea typeface="宋体"/>
                          <a:cs typeface="宋体"/>
                        </a:rPr>
                        <a:t>比例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49%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宋体"/>
                          <a:ea typeface="宋体"/>
                          <a:cs typeface="宋体"/>
                        </a:rPr>
                        <a:t>28%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14%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2%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7%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100%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宋体"/>
                          <a:ea typeface="宋体"/>
                          <a:cs typeface="宋体"/>
                        </a:rPr>
                        <a:t>/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9737" y="5500702"/>
            <a:ext cx="90726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备注：</a:t>
            </a: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管理类：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指公司所有主管及以上职位人员；</a:t>
            </a:r>
          </a:p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          职能类：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指人力资源部、行政部、财务部、市场部等人员。</a:t>
            </a:r>
          </a:p>
          <a:p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11109" y="857232"/>
            <a:ext cx="4572032" cy="363176"/>
            <a:chOff x="311109" y="857232"/>
            <a:chExt cx="4000528" cy="363176"/>
          </a:xfrm>
        </p:grpSpPr>
        <p:sp>
          <p:nvSpPr>
            <p:cNvPr id="9" name="燕尾形 8"/>
            <p:cNvSpPr/>
            <p:nvPr/>
          </p:nvSpPr>
          <p:spPr>
            <a:xfrm>
              <a:off x="383117" y="912811"/>
              <a:ext cx="108000" cy="252000"/>
            </a:xfrm>
            <a:prstGeom prst="chevron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TextBox 29"/>
            <p:cNvSpPr txBox="1"/>
            <p:nvPr/>
          </p:nvSpPr>
          <p:spPr>
            <a:xfrm>
              <a:off x="635133" y="857232"/>
              <a:ext cx="3676504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3.2  </a:t>
              </a:r>
              <a:r>
                <a:rPr lang="en-US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2016</a:t>
              </a:r>
              <a:r>
                <a:rPr lang="zh-CN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年与</a:t>
              </a:r>
              <a:r>
                <a:rPr lang="en-US" altLang="zh-CN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2015</a:t>
              </a:r>
              <a:r>
                <a:rPr lang="zh-CN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年招聘对比分析</a:t>
              </a:r>
              <a:r>
                <a:rPr lang="en-US" altLang="zh-CN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-2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311109" y="1200759"/>
              <a:ext cx="3816424" cy="0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" name="燕尾形 11"/>
            <p:cNvSpPr/>
            <p:nvPr/>
          </p:nvSpPr>
          <p:spPr>
            <a:xfrm>
              <a:off x="455125" y="912727"/>
              <a:ext cx="108000" cy="252000"/>
            </a:xfrm>
            <a:prstGeom prst="chevron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311109" y="2571744"/>
          <a:ext cx="10644266" cy="3286150"/>
        </p:xfrm>
        <a:graphic>
          <a:graphicData uri="http://schemas.openxmlformats.org/drawingml/2006/table">
            <a:tbl>
              <a:tblPr/>
              <a:tblGrid>
                <a:gridCol w="1249610"/>
                <a:gridCol w="782888"/>
                <a:gridCol w="782888"/>
                <a:gridCol w="782888"/>
                <a:gridCol w="782888"/>
                <a:gridCol w="782888"/>
                <a:gridCol w="782888"/>
                <a:gridCol w="782888"/>
                <a:gridCol w="782888"/>
                <a:gridCol w="782888"/>
                <a:gridCol w="782888"/>
                <a:gridCol w="782888"/>
                <a:gridCol w="782888"/>
              </a:tblGrid>
              <a:tr h="657230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>
                          <a:latin typeface="宋体"/>
                        </a:rPr>
                        <a:t>职类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latin typeface="宋体"/>
                        </a:rPr>
                        <a:t>工人</a:t>
                      </a:r>
                      <a:r>
                        <a:rPr lang="zh-CN" sz="1600" b="1" i="0" u="none" strike="noStrike" dirty="0" smtClean="0">
                          <a:latin typeface="宋体"/>
                        </a:rPr>
                        <a:t>类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>
                          <a:latin typeface="宋体"/>
                        </a:rPr>
                        <a:t>销售类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latin typeface="宋体"/>
                        </a:rPr>
                        <a:t>后线</a:t>
                      </a:r>
                      <a:r>
                        <a:rPr lang="zh-CN" sz="1600" b="1" i="0" u="none" strike="noStrike" dirty="0" smtClean="0">
                          <a:latin typeface="宋体"/>
                        </a:rPr>
                        <a:t>类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>
                          <a:latin typeface="宋体"/>
                        </a:rPr>
                        <a:t>管理类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>
                          <a:latin typeface="宋体"/>
                        </a:rPr>
                        <a:t>职能类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>
                          <a:latin typeface="宋体"/>
                        </a:rPr>
                        <a:t>合计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657230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 smtClean="0">
                          <a:latin typeface="宋体"/>
                        </a:rPr>
                        <a:t>年</a:t>
                      </a:r>
                      <a:r>
                        <a:rPr lang="zh-CN" altLang="en-US" sz="1600" b="1" i="0" u="none" strike="noStrike" dirty="0" smtClean="0">
                          <a:latin typeface="宋体"/>
                        </a:rPr>
                        <a:t>份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 smtClean="0">
                          <a:latin typeface="宋体"/>
                        </a:rPr>
                        <a:t>201</a:t>
                      </a:r>
                      <a:r>
                        <a:rPr lang="en-US" altLang="zh-CN" sz="1600" b="1" i="0" u="none" strike="noStrike" dirty="0" smtClean="0">
                          <a:latin typeface="宋体"/>
                        </a:rPr>
                        <a:t>5</a:t>
                      </a:r>
                      <a:r>
                        <a:rPr lang="zh-CN" sz="1600" b="1" i="0" u="none" strike="noStrike" dirty="0" smtClean="0">
                          <a:latin typeface="宋体"/>
                        </a:rPr>
                        <a:t>年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 smtClean="0">
                          <a:latin typeface="宋体"/>
                        </a:rPr>
                        <a:t>201</a:t>
                      </a:r>
                      <a:r>
                        <a:rPr lang="en-US" altLang="zh-CN" sz="1600" b="1" i="0" u="none" strike="noStrike" dirty="0" smtClean="0">
                          <a:latin typeface="宋体"/>
                        </a:rPr>
                        <a:t>6</a:t>
                      </a:r>
                      <a:r>
                        <a:rPr lang="zh-CN" sz="1600" b="1" i="0" u="none" strike="noStrike" dirty="0" smtClean="0">
                          <a:latin typeface="宋体"/>
                        </a:rPr>
                        <a:t>年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 smtClean="0">
                          <a:latin typeface="宋体"/>
                        </a:rPr>
                        <a:t>201</a:t>
                      </a:r>
                      <a:r>
                        <a:rPr lang="en-US" altLang="zh-CN" sz="1600" b="1" i="0" u="none" strike="noStrike" dirty="0" smtClean="0">
                          <a:latin typeface="宋体"/>
                        </a:rPr>
                        <a:t>5</a:t>
                      </a:r>
                      <a:r>
                        <a:rPr lang="zh-CN" sz="1600" b="1" i="0" u="none" strike="noStrike" dirty="0" smtClean="0">
                          <a:latin typeface="宋体"/>
                        </a:rPr>
                        <a:t>年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 smtClean="0">
                          <a:latin typeface="宋体"/>
                        </a:rPr>
                        <a:t>201</a:t>
                      </a:r>
                      <a:r>
                        <a:rPr lang="en-US" altLang="zh-CN" sz="1600" b="1" i="0" u="none" strike="noStrike" dirty="0" smtClean="0">
                          <a:latin typeface="宋体"/>
                        </a:rPr>
                        <a:t>6</a:t>
                      </a:r>
                      <a:r>
                        <a:rPr lang="zh-CN" sz="1600" b="1" i="0" u="none" strike="noStrike" dirty="0" smtClean="0">
                          <a:latin typeface="宋体"/>
                        </a:rPr>
                        <a:t>年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 smtClean="0">
                          <a:latin typeface="宋体"/>
                        </a:rPr>
                        <a:t>201</a:t>
                      </a:r>
                      <a:r>
                        <a:rPr lang="en-US" altLang="zh-CN" sz="1600" b="1" i="0" u="none" strike="noStrike" dirty="0" smtClean="0">
                          <a:latin typeface="宋体"/>
                        </a:rPr>
                        <a:t>5</a:t>
                      </a:r>
                      <a:r>
                        <a:rPr lang="zh-CN" sz="1600" b="1" i="0" u="none" strike="noStrike" dirty="0" smtClean="0">
                          <a:latin typeface="宋体"/>
                        </a:rPr>
                        <a:t>年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 smtClean="0">
                          <a:latin typeface="宋体"/>
                        </a:rPr>
                        <a:t>201</a:t>
                      </a:r>
                      <a:r>
                        <a:rPr lang="en-US" altLang="zh-CN" sz="1600" b="1" i="0" u="none" strike="noStrike" dirty="0" smtClean="0">
                          <a:latin typeface="宋体"/>
                        </a:rPr>
                        <a:t>6</a:t>
                      </a:r>
                      <a:r>
                        <a:rPr lang="zh-CN" sz="1600" b="1" i="0" u="none" strike="noStrike" dirty="0" smtClean="0">
                          <a:latin typeface="宋体"/>
                        </a:rPr>
                        <a:t>年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 smtClean="0">
                          <a:latin typeface="宋体"/>
                        </a:rPr>
                        <a:t>201</a:t>
                      </a:r>
                      <a:r>
                        <a:rPr lang="en-US" altLang="zh-CN" sz="1600" b="1" i="0" u="none" strike="noStrike" dirty="0" smtClean="0">
                          <a:latin typeface="宋体"/>
                        </a:rPr>
                        <a:t>5</a:t>
                      </a:r>
                      <a:r>
                        <a:rPr lang="zh-CN" sz="1600" b="1" i="0" u="none" strike="noStrike" dirty="0" smtClean="0">
                          <a:latin typeface="宋体"/>
                        </a:rPr>
                        <a:t>年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 smtClean="0">
                          <a:latin typeface="宋体"/>
                        </a:rPr>
                        <a:t>201</a:t>
                      </a:r>
                      <a:r>
                        <a:rPr lang="en-US" altLang="zh-CN" sz="1600" b="1" i="0" u="none" strike="noStrike" dirty="0" smtClean="0">
                          <a:latin typeface="宋体"/>
                        </a:rPr>
                        <a:t>6</a:t>
                      </a:r>
                      <a:r>
                        <a:rPr lang="zh-CN" sz="1600" b="1" i="0" u="none" strike="noStrike" dirty="0" smtClean="0">
                          <a:latin typeface="宋体"/>
                        </a:rPr>
                        <a:t>年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 smtClean="0">
                          <a:latin typeface="宋体"/>
                        </a:rPr>
                        <a:t>201</a:t>
                      </a:r>
                      <a:r>
                        <a:rPr lang="en-US" altLang="zh-CN" sz="1600" b="1" i="0" u="none" strike="noStrike" dirty="0" smtClean="0">
                          <a:latin typeface="宋体"/>
                        </a:rPr>
                        <a:t>5</a:t>
                      </a:r>
                      <a:r>
                        <a:rPr lang="zh-CN" sz="1600" b="1" i="0" u="none" strike="noStrike" dirty="0" smtClean="0">
                          <a:latin typeface="宋体"/>
                        </a:rPr>
                        <a:t>年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 smtClean="0">
                          <a:latin typeface="宋体"/>
                        </a:rPr>
                        <a:t>201</a:t>
                      </a:r>
                      <a:r>
                        <a:rPr lang="en-US" altLang="zh-CN" sz="1600" b="1" i="0" u="none" strike="noStrike" dirty="0" smtClean="0">
                          <a:latin typeface="宋体"/>
                        </a:rPr>
                        <a:t>6</a:t>
                      </a:r>
                      <a:r>
                        <a:rPr lang="zh-CN" sz="1600" b="1" i="0" u="none" strike="noStrike" dirty="0" smtClean="0">
                          <a:latin typeface="宋体"/>
                        </a:rPr>
                        <a:t>年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 smtClean="0">
                          <a:latin typeface="宋体"/>
                        </a:rPr>
                        <a:t>201</a:t>
                      </a:r>
                      <a:r>
                        <a:rPr lang="en-US" altLang="zh-CN" sz="1600" b="1" i="0" u="none" strike="noStrike" dirty="0" smtClean="0">
                          <a:latin typeface="宋体"/>
                        </a:rPr>
                        <a:t>5</a:t>
                      </a:r>
                      <a:r>
                        <a:rPr lang="zh-CN" sz="1600" b="1" i="0" u="none" strike="noStrike" dirty="0" smtClean="0">
                          <a:latin typeface="宋体"/>
                        </a:rPr>
                        <a:t>年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 dirty="0" smtClean="0">
                          <a:latin typeface="宋体"/>
                        </a:rPr>
                        <a:t>201</a:t>
                      </a:r>
                      <a:r>
                        <a:rPr lang="en-US" altLang="zh-CN" sz="1600" b="1" i="0" u="none" strike="noStrike" dirty="0" smtClean="0">
                          <a:latin typeface="宋体"/>
                        </a:rPr>
                        <a:t>6</a:t>
                      </a:r>
                      <a:r>
                        <a:rPr lang="zh-CN" sz="1600" b="1" i="0" u="none" strike="noStrike" dirty="0" smtClean="0">
                          <a:latin typeface="宋体"/>
                        </a:rPr>
                        <a:t>年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657230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>
                          <a:latin typeface="宋体"/>
                        </a:rPr>
                        <a:t>仍在职人数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宋体"/>
                        </a:rPr>
                        <a:t>288 </a:t>
                      </a:r>
                      <a:endParaRPr lang="zh-CN" sz="1600" b="0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>
                          <a:latin typeface="宋体"/>
                        </a:rPr>
                        <a:t>270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宋体"/>
                        </a:rPr>
                        <a:t>98 </a:t>
                      </a:r>
                      <a:endParaRPr lang="zh-CN" sz="1600" b="0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>
                          <a:latin typeface="宋体"/>
                        </a:rPr>
                        <a:t>149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宋体"/>
                        </a:rPr>
                        <a:t>110 </a:t>
                      </a:r>
                      <a:endParaRPr lang="zh-CN" sz="1600" b="0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>
                          <a:latin typeface="宋体"/>
                        </a:rPr>
                        <a:t>63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宋体"/>
                        </a:rPr>
                        <a:t>17 </a:t>
                      </a:r>
                      <a:endParaRPr lang="zh-CN" sz="1600" b="0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 dirty="0">
                          <a:latin typeface="宋体"/>
                        </a:rPr>
                        <a:t>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latin typeface="宋体"/>
                        </a:rPr>
                        <a:t>39 </a:t>
                      </a:r>
                      <a:endParaRPr lang="zh-CN" sz="1600" b="0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 dirty="0">
                          <a:latin typeface="宋体"/>
                        </a:rPr>
                        <a:t>52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latin typeface="宋体"/>
                        </a:rPr>
                        <a:t>552 </a:t>
                      </a:r>
                      <a:endParaRPr lang="zh-CN" sz="1600" b="1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latin typeface="宋体"/>
                        </a:rPr>
                        <a:t>547 </a:t>
                      </a:r>
                      <a:endParaRPr lang="zh-CN" sz="1600" b="1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230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>
                          <a:latin typeface="宋体"/>
                        </a:rPr>
                        <a:t>已离职人数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宋体"/>
                        </a:rPr>
                        <a:t>189 </a:t>
                      </a:r>
                      <a:endParaRPr lang="zh-CN" sz="1600" b="0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 dirty="0">
                          <a:latin typeface="宋体"/>
                        </a:rPr>
                        <a:t>276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latin typeface="宋体"/>
                        </a:rPr>
                        <a:t>72 </a:t>
                      </a:r>
                      <a:endParaRPr lang="zh-CN" sz="1600" b="0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>
                          <a:latin typeface="宋体"/>
                        </a:rPr>
                        <a:t>159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宋体"/>
                        </a:rPr>
                        <a:t>51 </a:t>
                      </a:r>
                      <a:endParaRPr lang="zh-CN" sz="1600" b="0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>
                          <a:latin typeface="宋体"/>
                        </a:rPr>
                        <a:t>89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宋体"/>
                        </a:rPr>
                        <a:t>10 </a:t>
                      </a:r>
                      <a:endParaRPr lang="zh-CN" sz="1600" b="0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>
                          <a:latin typeface="宋体"/>
                        </a:rPr>
                        <a:t>10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宋体"/>
                        </a:rPr>
                        <a:t>19 </a:t>
                      </a:r>
                      <a:endParaRPr lang="zh-CN" sz="1600" b="0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 dirty="0">
                          <a:latin typeface="宋体"/>
                        </a:rPr>
                        <a:t>30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latin typeface="宋体"/>
                        </a:rPr>
                        <a:t>341 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latin typeface="宋体"/>
                        </a:rPr>
                        <a:t>564 </a:t>
                      </a:r>
                      <a:endParaRPr lang="zh-CN" sz="1600" b="1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230"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1" i="0" u="none" strike="noStrike">
                          <a:latin typeface="宋体"/>
                        </a:rPr>
                        <a:t>招聘总计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宋体"/>
                        </a:rPr>
                        <a:t>477 </a:t>
                      </a:r>
                      <a:endParaRPr lang="zh-CN" sz="1600" b="0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>
                          <a:latin typeface="宋体"/>
                        </a:rPr>
                        <a:t>546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宋体"/>
                        </a:rPr>
                        <a:t>170 </a:t>
                      </a:r>
                      <a:endParaRPr lang="zh-CN" sz="1600" b="0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>
                          <a:latin typeface="宋体"/>
                        </a:rPr>
                        <a:t>308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宋体"/>
                        </a:rPr>
                        <a:t>161 </a:t>
                      </a:r>
                      <a:endParaRPr lang="zh-CN" sz="1600" b="0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>
                          <a:latin typeface="宋体"/>
                        </a:rPr>
                        <a:t>152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宋体"/>
                        </a:rPr>
                        <a:t>27 </a:t>
                      </a:r>
                      <a:endParaRPr lang="zh-CN" sz="1600" b="0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>
                          <a:latin typeface="宋体"/>
                        </a:rPr>
                        <a:t>23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宋体"/>
                        </a:rPr>
                        <a:t>58 </a:t>
                      </a:r>
                      <a:endParaRPr lang="zh-CN" sz="1600" b="0" i="0" u="none" strike="noStrike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600" b="0" i="0" u="none" strike="noStrike">
                          <a:latin typeface="宋体"/>
                        </a:rPr>
                        <a:t>82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latin typeface="宋体"/>
                        </a:rPr>
                        <a:t>893 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latin typeface="宋体"/>
                        </a:rPr>
                        <a:t>1111 </a:t>
                      </a:r>
                      <a:endParaRPr lang="zh-CN" sz="1600" b="1" i="0" u="none" strike="noStrike" dirty="0">
                        <a:latin typeface="宋体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25423" y="1357298"/>
            <a:ext cx="10572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年总招聘人数比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年增长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24%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，但仍在职人数同比没有增加，反而减少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人，招聘的已离职人数同比却增加了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65%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）招聘总人数同比增加主要在作业类和销售类方面，其他职类员工没有太大的增幅。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燕尾形 2"/>
          <p:cNvSpPr/>
          <p:nvPr/>
        </p:nvSpPr>
        <p:spPr>
          <a:xfrm>
            <a:off x="383117" y="912811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455125" y="912727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1109" y="1200759"/>
            <a:ext cx="3816424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Box 29"/>
          <p:cNvSpPr txBox="1"/>
          <p:nvPr/>
        </p:nvSpPr>
        <p:spPr>
          <a:xfrm>
            <a:off x="635133" y="857232"/>
            <a:ext cx="3492400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3.3  </a:t>
            </a:r>
            <a: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年总招聘分析</a:t>
            </a: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-3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423" y="1285860"/>
            <a:ext cx="112872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）下图为每月招聘数据，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年月平均招聘人数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93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人，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月份至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月份一般高于或接近平均值，而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9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月份之后都低于平均值。原因主要有两个，首先是市场人才供给主要集中在上半年，特别是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月份和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月份是高峰时段，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月份是过年后找工作人数最多的时期，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月份是学生毕业时期。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年月平均招聘人数是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74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人，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年同比增加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19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人。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5555" y="2786058"/>
            <a:ext cx="850112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燕尾形 2"/>
          <p:cNvSpPr/>
          <p:nvPr/>
        </p:nvSpPr>
        <p:spPr>
          <a:xfrm>
            <a:off x="383117" y="912811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455125" y="912727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1109" y="1200759"/>
            <a:ext cx="3816424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Box 29"/>
          <p:cNvSpPr txBox="1"/>
          <p:nvPr/>
        </p:nvSpPr>
        <p:spPr>
          <a:xfrm>
            <a:off x="635133" y="857232"/>
            <a:ext cx="3676504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3.4   </a:t>
            </a:r>
            <a:r>
              <a:rPr lang="en-US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年招聘达成率分析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985" y="1344027"/>
            <a:ext cx="110728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 2014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年全年的招聘达成率为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78%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，没有达到预期水平，其中工人类、后线类和职能类达到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90%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以上。但销售类和管理类较低，这也将是</a:t>
            </a:r>
            <a:r>
              <a:rPr lang="en-US" altLang="en-US" sz="1600" dirty="0" smtClean="0"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年招聘工作的重点。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年招聘达成率与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年相比降低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1%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endParaRPr lang="zh-CN" altLang="en-US" sz="1600" dirty="0" smtClean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311243" y="2357431"/>
          <a:ext cx="8715434" cy="3357585"/>
        </p:xfrm>
        <a:graphic>
          <a:graphicData uri="http://schemas.openxmlformats.org/drawingml/2006/table">
            <a:tbl>
              <a:tblPr/>
              <a:tblGrid>
                <a:gridCol w="1470866"/>
                <a:gridCol w="1207428"/>
                <a:gridCol w="1207428"/>
                <a:gridCol w="1207428"/>
                <a:gridCol w="1207428"/>
                <a:gridCol w="1207428"/>
                <a:gridCol w="1207428"/>
              </a:tblGrid>
              <a:tr h="671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latin typeface="Calibri"/>
                          <a:ea typeface="宋体"/>
                          <a:cs typeface="宋体"/>
                        </a:rPr>
                        <a:t>职类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b="1" kern="0" dirty="0" smtClean="0">
                          <a:latin typeface="Calibri"/>
                          <a:ea typeface="宋体"/>
                          <a:cs typeface="宋体"/>
                        </a:rPr>
                        <a:t>工人</a:t>
                      </a:r>
                      <a:r>
                        <a:rPr lang="zh-CN" sz="1600" b="1" kern="0" dirty="0" smtClean="0">
                          <a:latin typeface="Calibri"/>
                          <a:ea typeface="宋体"/>
                          <a:cs typeface="宋体"/>
                        </a:rPr>
                        <a:t>类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latin typeface="Calibri"/>
                          <a:ea typeface="宋体"/>
                          <a:cs typeface="宋体"/>
                        </a:rPr>
                        <a:t>销售类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b="1" kern="0" dirty="0" smtClean="0">
                          <a:latin typeface="Calibri"/>
                          <a:ea typeface="宋体"/>
                          <a:cs typeface="宋体"/>
                        </a:rPr>
                        <a:t>后线</a:t>
                      </a:r>
                      <a:r>
                        <a:rPr lang="zh-CN" sz="1600" b="1" kern="0" dirty="0" smtClean="0">
                          <a:latin typeface="Calibri"/>
                          <a:ea typeface="宋体"/>
                          <a:cs typeface="宋体"/>
                        </a:rPr>
                        <a:t>类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latin typeface="Calibri"/>
                          <a:ea typeface="宋体"/>
                          <a:cs typeface="宋体"/>
                        </a:rPr>
                        <a:t>管理类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latin typeface="Calibri"/>
                          <a:ea typeface="宋体"/>
                          <a:cs typeface="宋体"/>
                        </a:rPr>
                        <a:t>职能类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latin typeface="Calibri"/>
                          <a:ea typeface="宋体"/>
                          <a:cs typeface="宋体"/>
                        </a:rPr>
                        <a:t>合计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671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latin typeface="Calibri"/>
                          <a:ea typeface="宋体"/>
                          <a:cs typeface="宋体"/>
                        </a:rPr>
                        <a:t>招聘需求数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288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267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69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25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54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703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latin typeface="Calibri"/>
                          <a:ea typeface="宋体"/>
                          <a:cs typeface="宋体"/>
                        </a:rPr>
                        <a:t>实际招聘数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270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149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63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13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52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宋体"/>
                          <a:ea typeface="宋体"/>
                          <a:cs typeface="宋体"/>
                        </a:rPr>
                        <a:t>547 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latin typeface="Calibri"/>
                          <a:ea typeface="宋体"/>
                          <a:cs typeface="宋体"/>
                        </a:rPr>
                        <a:t>空缺需求数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18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118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6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12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2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156 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0">
                          <a:latin typeface="Calibri"/>
                          <a:ea typeface="宋体"/>
                          <a:cs typeface="宋体"/>
                        </a:rPr>
                        <a:t>招聘达成率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94%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56%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91%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52%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latin typeface="宋体"/>
                          <a:ea typeface="宋体"/>
                          <a:cs typeface="宋体"/>
                        </a:rPr>
                        <a:t>96%</a:t>
                      </a:r>
                      <a:endParaRPr lang="zh-CN" sz="16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latin typeface="宋体"/>
                          <a:ea typeface="宋体"/>
                          <a:cs typeface="宋体"/>
                        </a:rPr>
                        <a:t>78%</a:t>
                      </a:r>
                      <a:endParaRPr lang="zh-CN" sz="16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燕尾形 2"/>
          <p:cNvSpPr/>
          <p:nvPr/>
        </p:nvSpPr>
        <p:spPr>
          <a:xfrm>
            <a:off x="383117" y="912811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455125" y="912727"/>
            <a:ext cx="108000" cy="252000"/>
          </a:xfrm>
          <a:prstGeom prst="chevron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1109" y="1200759"/>
            <a:ext cx="3816424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Box 29"/>
          <p:cNvSpPr txBox="1"/>
          <p:nvPr/>
        </p:nvSpPr>
        <p:spPr>
          <a:xfrm>
            <a:off x="635133" y="857232"/>
            <a:ext cx="3676504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3.5   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招聘渠道分析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9737" y="1357298"/>
            <a:ext cx="106442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年招聘中，主要的招聘渠道是网络、校园、内部推荐和广告及现场招聘，其中网络招聘占总数到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52% 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公司现用网络招聘主要是前程无忧、智联招聘、中国人才热线和猎聘网。猎聘网集中于中高层的招聘，前程无忧和智联招聘针对全国的招聘，而中国人才热线只针对深圳地区。</a:t>
            </a:r>
            <a:endParaRPr lang="en-US" altLang="zh-CN" sz="16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en-US" sz="1600" dirty="0" smtClean="0"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年招聘渠道管理方面，公司主要还是以网络招聘为主，注重与校区合作的开展，同时有选择性的开展其他招聘渠道。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8497" y="3214686"/>
            <a:ext cx="7072362" cy="3152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7"/>
          <p:cNvSpPr>
            <a:spLocks noChangeArrowheads="1"/>
          </p:cNvSpPr>
          <p:nvPr/>
        </p:nvSpPr>
        <p:spPr bwMode="gray">
          <a:xfrm>
            <a:off x="0" y="2143116"/>
            <a:ext cx="12195175" cy="222250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91417" tIns="45708" rIns="91417" bIns="45708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43673" y="5067418"/>
            <a:ext cx="8179616" cy="377387"/>
          </a:xfrm>
          <a:prstGeom prst="rect">
            <a:avLst/>
          </a:prstGeom>
        </p:spPr>
        <p:txBody>
          <a:bodyPr wrap="square" lIns="91417" tIns="45708" rIns="91417" bIns="45708">
            <a:spAutoFit/>
          </a:bodyPr>
          <a:lstStyle/>
          <a:p>
            <a:pPr defTabSz="91433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随时欢迎</a:t>
            </a:r>
            <a:r>
              <a:rPr lang="zh-CN" altLang="en-US" sz="1400" kern="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您提出宝贵的意见或建议！</a:t>
            </a:r>
            <a:endParaRPr lang="en-US" altLang="zh-CN" sz="1400" kern="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 bwMode="auto">
          <a:xfrm rot="16200000" flipH="1">
            <a:off x="5297291" y="3557398"/>
            <a:ext cx="1855608" cy="30736"/>
          </a:xfrm>
          <a:prstGeom prst="line">
            <a:avLst/>
          </a:prstGeom>
          <a:solidFill>
            <a:srgbClr val="E20000"/>
          </a:solidFill>
          <a:ln w="3175" cap="flat" cmpd="sng" algn="ctr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pic>
        <p:nvPicPr>
          <p:cNvPr id="6" name="Picture 29" descr="2008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76" y="4572008"/>
            <a:ext cx="2000264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9" descr="E:\仝德志文件，勿删！\03-参考文档\！PPT图片及版面资源\06-PPT精选插图\05-头像\嘿嘿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835" y="1643050"/>
            <a:ext cx="853112" cy="85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19"/>
          <p:cNvSpPr>
            <a:spLocks noChangeShapeType="1"/>
          </p:cNvSpPr>
          <p:nvPr/>
        </p:nvSpPr>
        <p:spPr bwMode="auto">
          <a:xfrm flipH="1">
            <a:off x="2025620" y="3884217"/>
            <a:ext cx="96831" cy="544916"/>
          </a:xfrm>
          <a:prstGeom prst="line">
            <a:avLst/>
          </a:prstGeom>
          <a:noFill/>
          <a:ln w="33338">
            <a:solidFill>
              <a:schemeClr val="bg1"/>
            </a:solidFill>
            <a:miter lim="800000"/>
            <a:headEnd/>
            <a:tailEnd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Line 21"/>
          <p:cNvSpPr>
            <a:spLocks noChangeShapeType="1"/>
          </p:cNvSpPr>
          <p:nvPr/>
        </p:nvSpPr>
        <p:spPr bwMode="auto">
          <a:xfrm>
            <a:off x="3135009" y="3705579"/>
            <a:ext cx="45719" cy="794991"/>
          </a:xfrm>
          <a:prstGeom prst="line">
            <a:avLst/>
          </a:prstGeom>
          <a:noFill/>
          <a:ln w="33338">
            <a:solidFill>
              <a:schemeClr val="bg1"/>
            </a:solidFill>
            <a:miter lim="800000"/>
            <a:headEnd/>
            <a:tailEnd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1154332" y="3881832"/>
            <a:ext cx="980819" cy="198880"/>
          </a:xfrm>
          <a:custGeom>
            <a:avLst/>
            <a:gdLst>
              <a:gd name="T0" fmla="*/ 0 w 618"/>
              <a:gd name="T1" fmla="*/ 167 h 167"/>
              <a:gd name="T2" fmla="*/ 616 w 618"/>
              <a:gd name="T3" fmla="*/ 20 h 167"/>
              <a:gd name="T4" fmla="*/ 618 w 618"/>
              <a:gd name="T5" fmla="*/ 0 h 167"/>
              <a:gd name="T6" fmla="*/ 2 w 618"/>
              <a:gd name="T7" fmla="*/ 153 h 167"/>
              <a:gd name="T8" fmla="*/ 0 60000 65536"/>
              <a:gd name="T9" fmla="*/ 0 60000 65536"/>
              <a:gd name="T10" fmla="*/ 0 60000 65536"/>
              <a:gd name="T11" fmla="*/ 0 60000 65536"/>
              <a:gd name="T12" fmla="*/ 0 w 618"/>
              <a:gd name="T13" fmla="*/ 0 h 167"/>
              <a:gd name="T14" fmla="*/ 618 w 618"/>
              <a:gd name="T15" fmla="*/ 167 h 16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8" h="167">
                <a:moveTo>
                  <a:pt x="0" y="167"/>
                </a:moveTo>
                <a:lnTo>
                  <a:pt x="616" y="20"/>
                </a:lnTo>
                <a:lnTo>
                  <a:pt x="618" y="0"/>
                </a:lnTo>
                <a:lnTo>
                  <a:pt x="2" y="153"/>
                </a:lnTo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2103404" y="3603164"/>
            <a:ext cx="1566455" cy="309635"/>
          </a:xfrm>
          <a:custGeom>
            <a:avLst/>
            <a:gdLst>
              <a:gd name="T0" fmla="*/ 0 w 987"/>
              <a:gd name="T1" fmla="*/ 260 h 260"/>
              <a:gd name="T2" fmla="*/ 985 w 987"/>
              <a:gd name="T3" fmla="*/ 19 h 260"/>
              <a:gd name="T4" fmla="*/ 987 w 987"/>
              <a:gd name="T5" fmla="*/ 0 h 260"/>
              <a:gd name="T6" fmla="*/ 8 w 987"/>
              <a:gd name="T7" fmla="*/ 238 h 260"/>
              <a:gd name="T8" fmla="*/ 0 60000 65536"/>
              <a:gd name="T9" fmla="*/ 0 60000 65536"/>
              <a:gd name="T10" fmla="*/ 0 60000 65536"/>
              <a:gd name="T11" fmla="*/ 0 60000 65536"/>
              <a:gd name="T12" fmla="*/ 0 w 987"/>
              <a:gd name="T13" fmla="*/ 0 h 260"/>
              <a:gd name="T14" fmla="*/ 987 w 987"/>
              <a:gd name="T15" fmla="*/ 260 h 2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87" h="260">
                <a:moveTo>
                  <a:pt x="0" y="260"/>
                </a:moveTo>
                <a:lnTo>
                  <a:pt x="985" y="19"/>
                </a:lnTo>
                <a:lnTo>
                  <a:pt x="987" y="0"/>
                </a:lnTo>
                <a:lnTo>
                  <a:pt x="8" y="238"/>
                </a:lnTo>
              </a:path>
            </a:pathLst>
          </a:custGeom>
          <a:solidFill>
            <a:schemeClr val="bg1"/>
          </a:solidFill>
          <a:ln w="11113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2" name="Freeform 15"/>
          <p:cNvSpPr>
            <a:spLocks/>
          </p:cNvSpPr>
          <p:nvPr/>
        </p:nvSpPr>
        <p:spPr bwMode="auto">
          <a:xfrm>
            <a:off x="1260667" y="2089527"/>
            <a:ext cx="2540925" cy="845540"/>
          </a:xfrm>
          <a:custGeom>
            <a:avLst/>
            <a:gdLst>
              <a:gd name="T0" fmla="*/ 1002 w 1002"/>
              <a:gd name="T1" fmla="*/ 3 h 396"/>
              <a:gd name="T2" fmla="*/ 997 w 1002"/>
              <a:gd name="T3" fmla="*/ 12 h 396"/>
              <a:gd name="T4" fmla="*/ 993 w 1002"/>
              <a:gd name="T5" fmla="*/ 11 h 396"/>
              <a:gd name="T6" fmla="*/ 982 w 1002"/>
              <a:gd name="T7" fmla="*/ 9 h 396"/>
              <a:gd name="T8" fmla="*/ 967 w 1002"/>
              <a:gd name="T9" fmla="*/ 9 h 396"/>
              <a:gd name="T10" fmla="*/ 953 w 1002"/>
              <a:gd name="T11" fmla="*/ 11 h 396"/>
              <a:gd name="T12" fmla="*/ 939 w 1002"/>
              <a:gd name="T13" fmla="*/ 16 h 396"/>
              <a:gd name="T14" fmla="*/ 424 w 1002"/>
              <a:gd name="T15" fmla="*/ 224 h 396"/>
              <a:gd name="T16" fmla="*/ 376 w 1002"/>
              <a:gd name="T17" fmla="*/ 244 h 396"/>
              <a:gd name="T18" fmla="*/ 1 w 1002"/>
              <a:gd name="T19" fmla="*/ 396 h 396"/>
              <a:gd name="T20" fmla="*/ 0 w 1002"/>
              <a:gd name="T21" fmla="*/ 390 h 396"/>
              <a:gd name="T22" fmla="*/ 377 w 1002"/>
              <a:gd name="T23" fmla="*/ 237 h 396"/>
              <a:gd name="T24" fmla="*/ 424 w 1002"/>
              <a:gd name="T25" fmla="*/ 218 h 396"/>
              <a:gd name="T26" fmla="*/ 938 w 1002"/>
              <a:gd name="T27" fmla="*/ 8 h 396"/>
              <a:gd name="T28" fmla="*/ 954 w 1002"/>
              <a:gd name="T29" fmla="*/ 3 h 396"/>
              <a:gd name="T30" fmla="*/ 971 w 1002"/>
              <a:gd name="T31" fmla="*/ 1 h 396"/>
              <a:gd name="T32" fmla="*/ 987 w 1002"/>
              <a:gd name="T33" fmla="*/ 0 h 396"/>
              <a:gd name="T34" fmla="*/ 1000 w 1002"/>
              <a:gd name="T35" fmla="*/ 3 h 396"/>
              <a:gd name="T36" fmla="*/ 1002 w 1002"/>
              <a:gd name="T37" fmla="*/ 3 h 3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02"/>
              <a:gd name="T58" fmla="*/ 0 h 396"/>
              <a:gd name="T59" fmla="*/ 1002 w 1002"/>
              <a:gd name="T60" fmla="*/ 396 h 3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02" h="396">
                <a:moveTo>
                  <a:pt x="1002" y="3"/>
                </a:moveTo>
                <a:cubicBezTo>
                  <a:pt x="997" y="12"/>
                  <a:pt x="997" y="12"/>
                  <a:pt x="997" y="12"/>
                </a:cubicBezTo>
                <a:cubicBezTo>
                  <a:pt x="993" y="11"/>
                  <a:pt x="993" y="11"/>
                  <a:pt x="993" y="11"/>
                </a:cubicBezTo>
                <a:cubicBezTo>
                  <a:pt x="990" y="10"/>
                  <a:pt x="986" y="9"/>
                  <a:pt x="982" y="9"/>
                </a:cubicBezTo>
                <a:cubicBezTo>
                  <a:pt x="977" y="9"/>
                  <a:pt x="972" y="9"/>
                  <a:pt x="967" y="9"/>
                </a:cubicBezTo>
                <a:cubicBezTo>
                  <a:pt x="962" y="10"/>
                  <a:pt x="957" y="10"/>
                  <a:pt x="953" y="11"/>
                </a:cubicBezTo>
                <a:cubicBezTo>
                  <a:pt x="948" y="13"/>
                  <a:pt x="943" y="14"/>
                  <a:pt x="939" y="16"/>
                </a:cubicBezTo>
                <a:cubicBezTo>
                  <a:pt x="424" y="224"/>
                  <a:pt x="424" y="224"/>
                  <a:pt x="424" y="224"/>
                </a:cubicBezTo>
                <a:cubicBezTo>
                  <a:pt x="376" y="244"/>
                  <a:pt x="376" y="244"/>
                  <a:pt x="376" y="244"/>
                </a:cubicBezTo>
                <a:cubicBezTo>
                  <a:pt x="1" y="396"/>
                  <a:pt x="1" y="396"/>
                  <a:pt x="1" y="396"/>
                </a:cubicBezTo>
                <a:cubicBezTo>
                  <a:pt x="0" y="390"/>
                  <a:pt x="0" y="390"/>
                  <a:pt x="0" y="390"/>
                </a:cubicBezTo>
                <a:cubicBezTo>
                  <a:pt x="377" y="237"/>
                  <a:pt x="377" y="237"/>
                  <a:pt x="377" y="237"/>
                </a:cubicBezTo>
                <a:cubicBezTo>
                  <a:pt x="424" y="218"/>
                  <a:pt x="424" y="218"/>
                  <a:pt x="424" y="218"/>
                </a:cubicBezTo>
                <a:cubicBezTo>
                  <a:pt x="938" y="8"/>
                  <a:pt x="938" y="8"/>
                  <a:pt x="938" y="8"/>
                </a:cubicBezTo>
                <a:cubicBezTo>
                  <a:pt x="943" y="6"/>
                  <a:pt x="948" y="5"/>
                  <a:pt x="954" y="3"/>
                </a:cubicBezTo>
                <a:cubicBezTo>
                  <a:pt x="959" y="2"/>
                  <a:pt x="965" y="1"/>
                  <a:pt x="971" y="1"/>
                </a:cubicBezTo>
                <a:cubicBezTo>
                  <a:pt x="976" y="0"/>
                  <a:pt x="982" y="0"/>
                  <a:pt x="987" y="0"/>
                </a:cubicBezTo>
                <a:cubicBezTo>
                  <a:pt x="992" y="1"/>
                  <a:pt x="996" y="1"/>
                  <a:pt x="1000" y="3"/>
                </a:cubicBezTo>
                <a:cubicBezTo>
                  <a:pt x="1002" y="3"/>
                  <a:pt x="1002" y="3"/>
                  <a:pt x="1002" y="3"/>
                </a:cubicBezTo>
              </a:path>
            </a:pathLst>
          </a:custGeom>
          <a:solidFill>
            <a:schemeClr val="bg1"/>
          </a:solidFill>
          <a:ln w="11113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3" name="Freeform 16"/>
          <p:cNvSpPr>
            <a:spLocks/>
          </p:cNvSpPr>
          <p:nvPr/>
        </p:nvSpPr>
        <p:spPr bwMode="auto">
          <a:xfrm>
            <a:off x="938483" y="2921969"/>
            <a:ext cx="325353" cy="1190901"/>
          </a:xfrm>
          <a:custGeom>
            <a:avLst/>
            <a:gdLst>
              <a:gd name="T0" fmla="*/ 128 w 128"/>
              <a:gd name="T1" fmla="*/ 6 h 558"/>
              <a:gd name="T2" fmla="*/ 124 w 128"/>
              <a:gd name="T3" fmla="*/ 7 h 558"/>
              <a:gd name="T4" fmla="*/ 118 w 128"/>
              <a:gd name="T5" fmla="*/ 11 h 558"/>
              <a:gd name="T6" fmla="*/ 112 w 128"/>
              <a:gd name="T7" fmla="*/ 17 h 558"/>
              <a:gd name="T8" fmla="*/ 108 w 128"/>
              <a:gd name="T9" fmla="*/ 24 h 558"/>
              <a:gd name="T10" fmla="*/ 106 w 128"/>
              <a:gd name="T11" fmla="*/ 31 h 558"/>
              <a:gd name="T12" fmla="*/ 64 w 128"/>
              <a:gd name="T13" fmla="*/ 240 h 558"/>
              <a:gd name="T14" fmla="*/ 55 w 128"/>
              <a:gd name="T15" fmla="*/ 287 h 558"/>
              <a:gd name="T16" fmla="*/ 7 w 128"/>
              <a:gd name="T17" fmla="*/ 530 h 558"/>
              <a:gd name="T18" fmla="*/ 6 w 128"/>
              <a:gd name="T19" fmla="*/ 539 h 558"/>
              <a:gd name="T20" fmla="*/ 8 w 128"/>
              <a:gd name="T21" fmla="*/ 545 h 558"/>
              <a:gd name="T22" fmla="*/ 13 w 128"/>
              <a:gd name="T23" fmla="*/ 549 h 558"/>
              <a:gd name="T24" fmla="*/ 19 w 128"/>
              <a:gd name="T25" fmla="*/ 550 h 558"/>
              <a:gd name="T26" fmla="*/ 86 w 128"/>
              <a:gd name="T27" fmla="*/ 535 h 558"/>
              <a:gd name="T28" fmla="*/ 85 w 128"/>
              <a:gd name="T29" fmla="*/ 543 h 558"/>
              <a:gd name="T30" fmla="*/ 17 w 128"/>
              <a:gd name="T31" fmla="*/ 558 h 558"/>
              <a:gd name="T32" fmla="*/ 9 w 128"/>
              <a:gd name="T33" fmla="*/ 557 h 558"/>
              <a:gd name="T34" fmla="*/ 3 w 128"/>
              <a:gd name="T35" fmla="*/ 552 h 558"/>
              <a:gd name="T36" fmla="*/ 0 w 128"/>
              <a:gd name="T37" fmla="*/ 543 h 558"/>
              <a:gd name="T38" fmla="*/ 1 w 128"/>
              <a:gd name="T39" fmla="*/ 531 h 558"/>
              <a:gd name="T40" fmla="*/ 49 w 128"/>
              <a:gd name="T41" fmla="*/ 289 h 558"/>
              <a:gd name="T42" fmla="*/ 58 w 128"/>
              <a:gd name="T43" fmla="*/ 242 h 558"/>
              <a:gd name="T44" fmla="*/ 100 w 128"/>
              <a:gd name="T45" fmla="*/ 33 h 558"/>
              <a:gd name="T46" fmla="*/ 104 w 128"/>
              <a:gd name="T47" fmla="*/ 23 h 558"/>
              <a:gd name="T48" fmla="*/ 110 w 128"/>
              <a:gd name="T49" fmla="*/ 14 h 558"/>
              <a:gd name="T50" fmla="*/ 117 w 128"/>
              <a:gd name="T51" fmla="*/ 6 h 558"/>
              <a:gd name="T52" fmla="*/ 126 w 128"/>
              <a:gd name="T53" fmla="*/ 1 h 558"/>
              <a:gd name="T54" fmla="*/ 127 w 128"/>
              <a:gd name="T55" fmla="*/ 0 h 558"/>
              <a:gd name="T56" fmla="*/ 128 w 128"/>
              <a:gd name="T57" fmla="*/ 6 h 5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8"/>
              <a:gd name="T88" fmla="*/ 0 h 558"/>
              <a:gd name="T89" fmla="*/ 128 w 128"/>
              <a:gd name="T90" fmla="*/ 558 h 55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8" h="558">
                <a:moveTo>
                  <a:pt x="128" y="6"/>
                </a:moveTo>
                <a:cubicBezTo>
                  <a:pt x="124" y="7"/>
                  <a:pt x="124" y="7"/>
                  <a:pt x="124" y="7"/>
                </a:cubicBezTo>
                <a:cubicBezTo>
                  <a:pt x="122" y="8"/>
                  <a:pt x="120" y="9"/>
                  <a:pt x="118" y="11"/>
                </a:cubicBezTo>
                <a:cubicBezTo>
                  <a:pt x="116" y="13"/>
                  <a:pt x="114" y="15"/>
                  <a:pt x="112" y="17"/>
                </a:cubicBezTo>
                <a:cubicBezTo>
                  <a:pt x="111" y="19"/>
                  <a:pt x="109" y="21"/>
                  <a:pt x="108" y="24"/>
                </a:cubicBezTo>
                <a:cubicBezTo>
                  <a:pt x="107" y="26"/>
                  <a:pt x="106" y="28"/>
                  <a:pt x="106" y="31"/>
                </a:cubicBezTo>
                <a:cubicBezTo>
                  <a:pt x="64" y="240"/>
                  <a:pt x="64" y="240"/>
                  <a:pt x="64" y="240"/>
                </a:cubicBezTo>
                <a:cubicBezTo>
                  <a:pt x="55" y="287"/>
                  <a:pt x="55" y="287"/>
                  <a:pt x="55" y="287"/>
                </a:cubicBezTo>
                <a:cubicBezTo>
                  <a:pt x="7" y="530"/>
                  <a:pt x="7" y="530"/>
                  <a:pt x="7" y="530"/>
                </a:cubicBezTo>
                <a:cubicBezTo>
                  <a:pt x="6" y="533"/>
                  <a:pt x="6" y="536"/>
                  <a:pt x="6" y="539"/>
                </a:cubicBezTo>
                <a:cubicBezTo>
                  <a:pt x="6" y="541"/>
                  <a:pt x="7" y="544"/>
                  <a:pt x="8" y="545"/>
                </a:cubicBezTo>
                <a:cubicBezTo>
                  <a:pt x="9" y="547"/>
                  <a:pt x="11" y="548"/>
                  <a:pt x="13" y="549"/>
                </a:cubicBezTo>
                <a:cubicBezTo>
                  <a:pt x="14" y="550"/>
                  <a:pt x="17" y="550"/>
                  <a:pt x="19" y="550"/>
                </a:cubicBezTo>
                <a:cubicBezTo>
                  <a:pt x="86" y="535"/>
                  <a:pt x="86" y="535"/>
                  <a:pt x="86" y="535"/>
                </a:cubicBezTo>
                <a:cubicBezTo>
                  <a:pt x="85" y="543"/>
                  <a:pt x="85" y="543"/>
                  <a:pt x="85" y="543"/>
                </a:cubicBezTo>
                <a:cubicBezTo>
                  <a:pt x="17" y="558"/>
                  <a:pt x="17" y="558"/>
                  <a:pt x="17" y="558"/>
                </a:cubicBezTo>
                <a:cubicBezTo>
                  <a:pt x="14" y="558"/>
                  <a:pt x="11" y="558"/>
                  <a:pt x="9" y="557"/>
                </a:cubicBezTo>
                <a:cubicBezTo>
                  <a:pt x="6" y="556"/>
                  <a:pt x="4" y="554"/>
                  <a:pt x="3" y="552"/>
                </a:cubicBezTo>
                <a:cubicBezTo>
                  <a:pt x="1" y="550"/>
                  <a:pt x="0" y="547"/>
                  <a:pt x="0" y="543"/>
                </a:cubicBezTo>
                <a:cubicBezTo>
                  <a:pt x="0" y="540"/>
                  <a:pt x="0" y="536"/>
                  <a:pt x="1" y="531"/>
                </a:cubicBezTo>
                <a:cubicBezTo>
                  <a:pt x="49" y="289"/>
                  <a:pt x="49" y="289"/>
                  <a:pt x="49" y="289"/>
                </a:cubicBezTo>
                <a:cubicBezTo>
                  <a:pt x="58" y="242"/>
                  <a:pt x="58" y="242"/>
                  <a:pt x="58" y="242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101" y="30"/>
                  <a:pt x="102" y="26"/>
                  <a:pt x="104" y="23"/>
                </a:cubicBezTo>
                <a:cubicBezTo>
                  <a:pt x="105" y="20"/>
                  <a:pt x="107" y="17"/>
                  <a:pt x="110" y="14"/>
                </a:cubicBezTo>
                <a:cubicBezTo>
                  <a:pt x="112" y="11"/>
                  <a:pt x="114" y="8"/>
                  <a:pt x="117" y="6"/>
                </a:cubicBezTo>
                <a:cubicBezTo>
                  <a:pt x="120" y="4"/>
                  <a:pt x="123" y="2"/>
                  <a:pt x="126" y="1"/>
                </a:cubicBezTo>
                <a:cubicBezTo>
                  <a:pt x="127" y="0"/>
                  <a:pt x="127" y="0"/>
                  <a:pt x="127" y="0"/>
                </a:cubicBezTo>
                <a:lnTo>
                  <a:pt x="128" y="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4" name="Freeform 17"/>
          <p:cNvSpPr>
            <a:spLocks/>
          </p:cNvSpPr>
          <p:nvPr/>
        </p:nvSpPr>
        <p:spPr bwMode="auto">
          <a:xfrm>
            <a:off x="3673033" y="2095482"/>
            <a:ext cx="1307759" cy="1529117"/>
          </a:xfrm>
          <a:custGeom>
            <a:avLst/>
            <a:gdLst>
              <a:gd name="T0" fmla="*/ 46 w 516"/>
              <a:gd name="T1" fmla="*/ 9 h 716"/>
              <a:gd name="T2" fmla="*/ 485 w 516"/>
              <a:gd name="T3" fmla="*/ 148 h 716"/>
              <a:gd name="T4" fmla="*/ 496 w 516"/>
              <a:gd name="T5" fmla="*/ 154 h 716"/>
              <a:gd name="T6" fmla="*/ 501 w 516"/>
              <a:gd name="T7" fmla="*/ 164 h 716"/>
              <a:gd name="T8" fmla="*/ 501 w 516"/>
              <a:gd name="T9" fmla="*/ 175 h 716"/>
              <a:gd name="T10" fmla="*/ 494 w 516"/>
              <a:gd name="T11" fmla="*/ 187 h 716"/>
              <a:gd name="T12" fmla="*/ 113 w 516"/>
              <a:gd name="T13" fmla="*/ 656 h 716"/>
              <a:gd name="T14" fmla="*/ 100 w 516"/>
              <a:gd name="T15" fmla="*/ 668 h 716"/>
              <a:gd name="T16" fmla="*/ 84 w 516"/>
              <a:gd name="T17" fmla="*/ 679 h 716"/>
              <a:gd name="T18" fmla="*/ 66 w 516"/>
              <a:gd name="T19" fmla="*/ 689 h 716"/>
              <a:gd name="T20" fmla="*/ 49 w 516"/>
              <a:gd name="T21" fmla="*/ 694 h 716"/>
              <a:gd name="T22" fmla="*/ 0 w 516"/>
              <a:gd name="T23" fmla="*/ 705 h 716"/>
              <a:gd name="T24" fmla="*/ 0 w 516"/>
              <a:gd name="T25" fmla="*/ 716 h 716"/>
              <a:gd name="T26" fmla="*/ 50 w 516"/>
              <a:gd name="T27" fmla="*/ 705 h 716"/>
              <a:gd name="T28" fmla="*/ 69 w 516"/>
              <a:gd name="T29" fmla="*/ 699 h 716"/>
              <a:gd name="T30" fmla="*/ 89 w 516"/>
              <a:gd name="T31" fmla="*/ 689 h 716"/>
              <a:gd name="T32" fmla="*/ 108 w 516"/>
              <a:gd name="T33" fmla="*/ 676 h 716"/>
              <a:gd name="T34" fmla="*/ 122 w 516"/>
              <a:gd name="T35" fmla="*/ 661 h 716"/>
              <a:gd name="T36" fmla="*/ 506 w 516"/>
              <a:gd name="T37" fmla="*/ 190 h 716"/>
              <a:gd name="T38" fmla="*/ 515 w 516"/>
              <a:gd name="T39" fmla="*/ 174 h 716"/>
              <a:gd name="T40" fmla="*/ 515 w 516"/>
              <a:gd name="T41" fmla="*/ 159 h 716"/>
              <a:gd name="T42" fmla="*/ 508 w 516"/>
              <a:gd name="T43" fmla="*/ 147 h 716"/>
              <a:gd name="T44" fmla="*/ 493 w 516"/>
              <a:gd name="T45" fmla="*/ 138 h 716"/>
              <a:gd name="T46" fmla="*/ 51 w 516"/>
              <a:gd name="T47" fmla="*/ 0 h 716"/>
              <a:gd name="T48" fmla="*/ 46 w 516"/>
              <a:gd name="T49" fmla="*/ 9 h 71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16"/>
              <a:gd name="T76" fmla="*/ 0 h 716"/>
              <a:gd name="T77" fmla="*/ 516 w 516"/>
              <a:gd name="T78" fmla="*/ 716 h 71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16" h="716">
                <a:moveTo>
                  <a:pt x="46" y="9"/>
                </a:moveTo>
                <a:cubicBezTo>
                  <a:pt x="485" y="148"/>
                  <a:pt x="485" y="148"/>
                  <a:pt x="485" y="148"/>
                </a:cubicBezTo>
                <a:cubicBezTo>
                  <a:pt x="490" y="150"/>
                  <a:pt x="493" y="152"/>
                  <a:pt x="496" y="154"/>
                </a:cubicBezTo>
                <a:cubicBezTo>
                  <a:pt x="499" y="157"/>
                  <a:pt x="500" y="160"/>
                  <a:pt x="501" y="164"/>
                </a:cubicBezTo>
                <a:cubicBezTo>
                  <a:pt x="502" y="167"/>
                  <a:pt x="502" y="171"/>
                  <a:pt x="501" y="175"/>
                </a:cubicBezTo>
                <a:cubicBezTo>
                  <a:pt x="500" y="179"/>
                  <a:pt x="498" y="183"/>
                  <a:pt x="494" y="187"/>
                </a:cubicBezTo>
                <a:cubicBezTo>
                  <a:pt x="113" y="656"/>
                  <a:pt x="113" y="656"/>
                  <a:pt x="113" y="656"/>
                </a:cubicBezTo>
                <a:cubicBezTo>
                  <a:pt x="109" y="660"/>
                  <a:pt x="105" y="664"/>
                  <a:pt x="100" y="668"/>
                </a:cubicBezTo>
                <a:cubicBezTo>
                  <a:pt x="95" y="672"/>
                  <a:pt x="89" y="676"/>
                  <a:pt x="84" y="679"/>
                </a:cubicBezTo>
                <a:cubicBezTo>
                  <a:pt x="78" y="683"/>
                  <a:pt x="72" y="686"/>
                  <a:pt x="66" y="689"/>
                </a:cubicBezTo>
                <a:cubicBezTo>
                  <a:pt x="60" y="691"/>
                  <a:pt x="55" y="693"/>
                  <a:pt x="49" y="694"/>
                </a:cubicBezTo>
                <a:cubicBezTo>
                  <a:pt x="0" y="705"/>
                  <a:pt x="0" y="705"/>
                  <a:pt x="0" y="705"/>
                </a:cubicBezTo>
                <a:cubicBezTo>
                  <a:pt x="0" y="716"/>
                  <a:pt x="0" y="716"/>
                  <a:pt x="0" y="716"/>
                </a:cubicBezTo>
                <a:cubicBezTo>
                  <a:pt x="50" y="705"/>
                  <a:pt x="50" y="705"/>
                  <a:pt x="50" y="705"/>
                </a:cubicBezTo>
                <a:cubicBezTo>
                  <a:pt x="56" y="704"/>
                  <a:pt x="63" y="702"/>
                  <a:pt x="69" y="699"/>
                </a:cubicBezTo>
                <a:cubicBezTo>
                  <a:pt x="76" y="696"/>
                  <a:pt x="83" y="693"/>
                  <a:pt x="89" y="689"/>
                </a:cubicBezTo>
                <a:cubicBezTo>
                  <a:pt x="96" y="685"/>
                  <a:pt x="102" y="680"/>
                  <a:pt x="108" y="676"/>
                </a:cubicBezTo>
                <a:cubicBezTo>
                  <a:pt x="113" y="671"/>
                  <a:pt x="118" y="666"/>
                  <a:pt x="122" y="661"/>
                </a:cubicBezTo>
                <a:cubicBezTo>
                  <a:pt x="506" y="190"/>
                  <a:pt x="506" y="190"/>
                  <a:pt x="506" y="190"/>
                </a:cubicBezTo>
                <a:cubicBezTo>
                  <a:pt x="510" y="185"/>
                  <a:pt x="513" y="180"/>
                  <a:pt x="515" y="174"/>
                </a:cubicBezTo>
                <a:cubicBezTo>
                  <a:pt x="516" y="169"/>
                  <a:pt x="516" y="164"/>
                  <a:pt x="515" y="159"/>
                </a:cubicBezTo>
                <a:cubicBezTo>
                  <a:pt x="514" y="154"/>
                  <a:pt x="511" y="150"/>
                  <a:pt x="508" y="147"/>
                </a:cubicBezTo>
                <a:cubicBezTo>
                  <a:pt x="504" y="143"/>
                  <a:pt x="499" y="140"/>
                  <a:pt x="493" y="138"/>
                </a:cubicBezTo>
                <a:cubicBezTo>
                  <a:pt x="51" y="0"/>
                  <a:pt x="51" y="0"/>
                  <a:pt x="51" y="0"/>
                </a:cubicBezTo>
                <a:lnTo>
                  <a:pt x="46" y="9"/>
                </a:lnTo>
                <a:close/>
              </a:path>
            </a:pathLst>
          </a:custGeom>
          <a:solidFill>
            <a:schemeClr val="bg1"/>
          </a:solidFill>
          <a:ln w="11113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5" name="Line 51"/>
          <p:cNvSpPr>
            <a:spLocks noChangeShapeType="1"/>
          </p:cNvSpPr>
          <p:nvPr/>
        </p:nvSpPr>
        <p:spPr bwMode="auto">
          <a:xfrm>
            <a:off x="3128664" y="5509795"/>
            <a:ext cx="3070403" cy="2381"/>
          </a:xfrm>
          <a:prstGeom prst="line">
            <a:avLst/>
          </a:prstGeom>
          <a:noFill/>
          <a:ln w="33338">
            <a:solidFill>
              <a:srgbClr val="FFFFFF"/>
            </a:solidFill>
            <a:miter lim="800000"/>
            <a:headEnd/>
            <a:tailEnd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6" name="TextBox 29"/>
          <p:cNvSpPr txBox="1"/>
          <p:nvPr/>
        </p:nvSpPr>
        <p:spPr>
          <a:xfrm rot="20445248">
            <a:off x="1390670" y="2635272"/>
            <a:ext cx="2953839" cy="923519"/>
          </a:xfrm>
          <a:prstGeom prst="rect">
            <a:avLst/>
          </a:prstGeom>
          <a:noFill/>
        </p:spPr>
        <p:txBody>
          <a:bodyPr wrap="none" lIns="91417" tIns="45708" rIns="91417" bIns="45708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54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谢谢观看</a:t>
            </a:r>
          </a:p>
        </p:txBody>
      </p:sp>
      <p:sp>
        <p:nvSpPr>
          <p:cNvPr id="18" name="Oval 22"/>
          <p:cNvSpPr>
            <a:spLocks noChangeArrowheads="1"/>
          </p:cNvSpPr>
          <p:nvPr/>
        </p:nvSpPr>
        <p:spPr bwMode="auto">
          <a:xfrm>
            <a:off x="5732683" y="1664261"/>
            <a:ext cx="1007846" cy="978921"/>
          </a:xfrm>
          <a:prstGeom prst="ellipse">
            <a:avLst/>
          </a:prstGeom>
          <a:noFill/>
          <a:ln w="33338">
            <a:solidFill>
              <a:srgbClr val="FFFFFF"/>
            </a:solidFill>
            <a:miter lim="800000"/>
            <a:headEnd/>
            <a:tailEnd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0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主题1">
  <a:themeElements>
    <a:clrScheme name="演示设计 7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5B8CC1"/>
      </a:accent1>
      <a:accent2>
        <a:srgbClr val="2A5682"/>
      </a:accent2>
      <a:accent3>
        <a:srgbClr val="FFFFFF"/>
      </a:accent3>
      <a:accent4>
        <a:srgbClr val="000000"/>
      </a:accent4>
      <a:accent5>
        <a:srgbClr val="B5C5DD"/>
      </a:accent5>
      <a:accent6>
        <a:srgbClr val="254D75"/>
      </a:accent6>
      <a:hlink>
        <a:srgbClr val="002850"/>
      </a:hlink>
      <a:folHlink>
        <a:srgbClr val="66B2FE"/>
      </a:folHlink>
    </a:clrScheme>
    <a:fontScheme name="演示设计">
      <a:majorFont>
        <a:latin typeface="Arial"/>
        <a:ea typeface="黑体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华文细黑" pitchFamily="2" charset="-122"/>
          </a:defRPr>
        </a:defPPr>
      </a:lstStyle>
    </a:lnDef>
  </a:objectDefaults>
  <a:extraClrSchemeLst>
    <a:extraClrScheme>
      <a:clrScheme name="演示设计 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DFE0BE"/>
        </a:accent1>
        <a:accent2>
          <a:srgbClr val="D1D46B"/>
        </a:accent2>
        <a:accent3>
          <a:srgbClr val="FFFFFF"/>
        </a:accent3>
        <a:accent4>
          <a:srgbClr val="000000"/>
        </a:accent4>
        <a:accent5>
          <a:srgbClr val="ECEDDB"/>
        </a:accent5>
        <a:accent6>
          <a:srgbClr val="BDC060"/>
        </a:accent6>
        <a:hlink>
          <a:srgbClr val="3A3B11"/>
        </a:hlink>
        <a:folHlink>
          <a:srgbClr val="EAEB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517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FFAAAB"/>
        </a:accent5>
        <a:accent6>
          <a:srgbClr val="AA000B"/>
        </a:accent6>
        <a:hlink>
          <a:srgbClr val="3A0004"/>
        </a:hlink>
        <a:folHlink>
          <a:srgbClr val="FF75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D99F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1C1C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8A15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7D12"/>
        </a:accent6>
        <a:hlink>
          <a:srgbClr val="463900"/>
        </a:hlink>
        <a:folHlink>
          <a:srgbClr val="FFF0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C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7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6FC01E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DCAB"/>
        </a:accent5>
        <a:accent6>
          <a:srgbClr val="476D10"/>
        </a:accent6>
        <a:hlink>
          <a:srgbClr val="26420A"/>
        </a:hlink>
        <a:folHlink>
          <a:srgbClr val="ADE9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凸显">
  <a:themeElements>
    <a:clrScheme name="凸显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凸显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凸显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17002</TotalTime>
  <Words>1469</Words>
  <Application>Microsoft Macintosh PowerPoint</Application>
  <PresentationFormat>自定义</PresentationFormat>
  <Paragraphs>435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9" baseType="lpstr">
      <vt:lpstr>Calibri</vt:lpstr>
      <vt:lpstr>Century Schoolbook</vt:lpstr>
      <vt:lpstr>MS UI Gothic</vt:lpstr>
      <vt:lpstr>Times New Roman</vt:lpstr>
      <vt:lpstr>Wingdings</vt:lpstr>
      <vt:lpstr>Wingdings 2</vt:lpstr>
      <vt:lpstr>黑体</vt:lpstr>
      <vt:lpstr>华文楷体</vt:lpstr>
      <vt:lpstr>华文细黑</vt:lpstr>
      <vt:lpstr>宋体</vt:lpstr>
      <vt:lpstr>微软雅黑</vt:lpstr>
      <vt:lpstr>Arial</vt:lpstr>
      <vt:lpstr>主题1</vt:lpstr>
      <vt:lpstr>凸显</vt:lpstr>
      <vt:lpstr>PowerPoint 演示文稿</vt:lpstr>
      <vt:lpstr>目   录</vt:lpstr>
      <vt:lpstr>一、在职情况分析</vt:lpstr>
      <vt:lpstr>PowerPoint 演示文稿</vt:lpstr>
      <vt:lpstr>PowerPoint 演示文稿</vt:lpstr>
      <vt:lpstr>二、离职情况分析</vt:lpstr>
      <vt:lpstr>PowerPoint 演示文稿</vt:lpstr>
      <vt:lpstr>PowerPoint 演示文稿</vt:lpstr>
      <vt:lpstr>PowerPoint 演示文稿</vt:lpstr>
      <vt:lpstr>三、招聘总结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培训工作  2010总结暨2011计划</dc:title>
  <dc:creator>lintm</dc:creator>
  <cp:lastModifiedBy>Microsoft Office 用户</cp:lastModifiedBy>
  <cp:revision>1465</cp:revision>
  <dcterms:created xsi:type="dcterms:W3CDTF">2011-12-14T06:03:23Z</dcterms:created>
  <dcterms:modified xsi:type="dcterms:W3CDTF">2019-08-04T13:36:22Z</dcterms:modified>
</cp:coreProperties>
</file>