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drawing3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87" r:id="rId3"/>
    <p:sldId id="354" r:id="rId4"/>
    <p:sldId id="371" r:id="rId5"/>
    <p:sldId id="360" r:id="rId6"/>
    <p:sldId id="372" r:id="rId7"/>
    <p:sldId id="364" r:id="rId8"/>
    <p:sldId id="349" r:id="rId9"/>
    <p:sldId id="352" r:id="rId10"/>
    <p:sldId id="373" r:id="rId11"/>
    <p:sldId id="362" r:id="rId12"/>
    <p:sldId id="374" r:id="rId13"/>
    <p:sldId id="375" r:id="rId14"/>
    <p:sldId id="376" r:id="rId15"/>
    <p:sldId id="356" r:id="rId16"/>
    <p:sldId id="361" r:id="rId17"/>
    <p:sldId id="378" r:id="rId18"/>
    <p:sldId id="357" r:id="rId19"/>
    <p:sldId id="377" r:id="rId20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485" autoAdjust="0"/>
    <p:restoredTop sz="94660"/>
  </p:normalViewPr>
  <p:slideViewPr>
    <p:cSldViewPr>
      <p:cViewPr varScale="1">
        <p:scale>
          <a:sx n="71" d="100"/>
          <a:sy n="71" d="100"/>
        </p:scale>
        <p:origin x="138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handoutMaster" Target="handoutMasters/handoutMaster1.xml"/><Relationship Id="rId21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4" Type="http://schemas.microsoft.com/office/2011/relationships/chartColorStyle" Target="colors3.xml"/><Relationship Id="rId3" Type="http://schemas.microsoft.com/office/2011/relationships/chartStyle" Target="style3.xml"/><Relationship Id="rId2" Type="http://schemas.openxmlformats.org/officeDocument/2006/relationships/themeOverride" Target="../theme/themeOverride1.xml"/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4" Type="http://schemas.microsoft.com/office/2011/relationships/chartColorStyle" Target="colors4.xml"/><Relationship Id="rId3" Type="http://schemas.microsoft.com/office/2011/relationships/chartStyle" Target="style4.xml"/><Relationship Id="rId2" Type="http://schemas.openxmlformats.org/officeDocument/2006/relationships/themeOverride" Target="../theme/themeOverride2.xml"/><Relationship Id="rId1" Type="http://schemas.openxmlformats.org/officeDocument/2006/relationships/package" Target="../embeddings/Workbook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3.xml"/><Relationship Id="rId1" Type="http://schemas.openxmlformats.org/officeDocument/2006/relationships/package" Target="../embeddings/Workbook5.xlsx"/></Relationships>
</file>

<file path=ppt/charts/_rels/chart6.xml.rels><?xml version="1.0" encoding="UTF-8" standalone="yes"?>
<Relationships xmlns="http://schemas.openxmlformats.org/package/2006/relationships"><Relationship Id="rId4" Type="http://schemas.microsoft.com/office/2011/relationships/chartColorStyle" Target="colors5.xml"/><Relationship Id="rId3" Type="http://schemas.microsoft.com/office/2011/relationships/chartStyle" Target="style5.xml"/><Relationship Id="rId2" Type="http://schemas.openxmlformats.org/officeDocument/2006/relationships/themeOverride" Target="../theme/themeOverride4.xml"/><Relationship Id="rId1" Type="http://schemas.openxmlformats.org/officeDocument/2006/relationships/package" Target="../embeddings/Workbook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zh-CN"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2015</a:t>
            </a:r>
            <a:r>
              <a:rPr lang="zh-CN"/>
              <a:t>年</a:t>
            </a:r>
            <a:r>
              <a:rPr lang="en-US"/>
              <a:t>7</a:t>
            </a:r>
            <a:r>
              <a:rPr lang="zh-CN"/>
              <a:t>月</a:t>
            </a:r>
            <a:r>
              <a:rPr lang="en-US"/>
              <a:t>6</a:t>
            </a:r>
            <a:r>
              <a:rPr lang="zh-CN"/>
              <a:t>月离职人数比较</a:t>
            </a:r>
            <a:endParaRPr lang="zh-CN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'2015年6月7月离职率对比'!$A$10</c:f>
              <c:strCache>
                <c:ptCount val="1"/>
                <c:pt idx="0">
                  <c:v>上海分拨中心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extLst>
                <c:ext xmlns:c15="http://schemas.microsoft.com/office/drawing/2012/chart" uri="{02D57815-91ED-43cb-92C2-25804820EDAC}">
                  <c15:fullRef>
                    <c15:sqref>'2015年6月7月离职率对比'!$B$9:$G$9</c15:sqref>
                  </c15:fullRef>
                </c:ext>
              </c:extLst>
              <c:f>('2015年6月7月离职率对比'!$B$9,'2015年6月7月离职率对比'!$E$9)</c:f>
              <c:strCache>
                <c:ptCount val="2"/>
                <c:pt idx="0">
                  <c:v>7月离职人数</c:v>
                </c:pt>
                <c:pt idx="1">
                  <c:v>6月离职人数</c:v>
                </c:pt>
              </c:strCache>
            </c:strRef>
          </c:cat>
          <c:val>
            <c:numRef>
              <c:extLst>
                <c:ext xmlns:c15="http://schemas.microsoft.com/office/drawing/2012/chart" uri="{02D57815-91ED-43cb-92C2-25804820EDAC}">
                  <c15:fullRef>
                    <c15:sqref>'2015年6月7月离职率对比'!$B$10:$G$10</c15:sqref>
                  </c15:fullRef>
                </c:ext>
              </c:extLst>
              <c:f>('2015年6月7月离职率对比'!$B$10,'2015年6月7月离职率对比'!$E$10)</c:f>
              <c:numCache>
                <c:formatCode>General</c:formatCode>
                <c:ptCount val="2"/>
                <c:pt idx="0">
                  <c:v>92</c:v>
                </c:pt>
                <c:pt idx="1">
                  <c:v>92</c:v>
                </c:pt>
              </c:numCache>
            </c:numRef>
          </c:val>
        </c:ser>
        <c:ser>
          <c:idx val="1"/>
          <c:order val="1"/>
          <c:tx>
            <c:strRef>
              <c:f>'2015年6月7月离职率对比'!$A$11</c:f>
              <c:strCache>
                <c:ptCount val="1"/>
                <c:pt idx="0">
                  <c:v>快递职能部门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extLst>
                <c:ext xmlns:c15="http://schemas.microsoft.com/office/drawing/2012/chart" uri="{02D57815-91ED-43cb-92C2-25804820EDAC}">
                  <c15:fullRef>
                    <c15:sqref>'2015年6月7月离职率对比'!$B$9:$G$9</c15:sqref>
                  </c15:fullRef>
                </c:ext>
              </c:extLst>
              <c:f>('2015年6月7月离职率对比'!$B$9,'2015年6月7月离职率对比'!$E$9)</c:f>
              <c:strCache>
                <c:ptCount val="2"/>
                <c:pt idx="0">
                  <c:v>7月离职人数</c:v>
                </c:pt>
                <c:pt idx="1">
                  <c:v>6月离职人数</c:v>
                </c:pt>
              </c:strCache>
            </c:strRef>
          </c:cat>
          <c:val>
            <c:numRef>
              <c:extLst>
                <c:ext xmlns:c15="http://schemas.microsoft.com/office/drawing/2012/chart" uri="{02D57815-91ED-43cb-92C2-25804820EDAC}">
                  <c15:fullRef>
                    <c15:sqref>'2015年6月7月离职率对比'!$B$11:$G$11</c15:sqref>
                  </c15:fullRef>
                </c:ext>
              </c:extLst>
              <c:f>('2015年6月7月离职率对比'!$B$11,'2015年6月7月离职率对比'!$E$11)</c:f>
              <c:numCache>
                <c:formatCode>General</c:formatCode>
                <c:ptCount val="2"/>
                <c:pt idx="0">
                  <c:v>28</c:v>
                </c:pt>
                <c:pt idx="1">
                  <c:v>35</c:v>
                </c:pt>
              </c:numCache>
            </c:numRef>
          </c:val>
        </c:ser>
        <c:ser>
          <c:idx val="2"/>
          <c:order val="2"/>
          <c:tx>
            <c:strRef>
              <c:f>'2015年6月7月离职率对比'!$A$12</c:f>
              <c:strCache>
                <c:ptCount val="1"/>
                <c:pt idx="0">
                  <c:v>杭州呼叫中心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extLst>
                <c:ext xmlns:c15="http://schemas.microsoft.com/office/drawing/2012/chart" uri="{02D57815-91ED-43cb-92C2-25804820EDAC}">
                  <c15:fullRef>
                    <c15:sqref>'2015年6月7月离职率对比'!$B$9:$G$9</c15:sqref>
                  </c15:fullRef>
                </c:ext>
              </c:extLst>
              <c:f>('2015年6月7月离职率对比'!$B$9,'2015年6月7月离职率对比'!$E$9)</c:f>
              <c:strCache>
                <c:ptCount val="2"/>
                <c:pt idx="0">
                  <c:v>7月离职人数</c:v>
                </c:pt>
                <c:pt idx="1">
                  <c:v>6月离职人数</c:v>
                </c:pt>
              </c:strCache>
            </c:strRef>
          </c:cat>
          <c:val>
            <c:numRef>
              <c:extLst>
                <c:ext xmlns:c15="http://schemas.microsoft.com/office/drawing/2012/chart" uri="{02D57815-91ED-43cb-92C2-25804820EDAC}">
                  <c15:fullRef>
                    <c15:sqref>'2015年6月7月离职率对比'!$B$12:$G$12</c15:sqref>
                  </c15:fullRef>
                </c:ext>
              </c:extLst>
              <c:f>('2015年6月7月离职率对比'!$B$12,'2015年6月7月离职率对比'!$E$12)</c:f>
              <c:numCache>
                <c:formatCode>General</c:formatCode>
                <c:ptCount val="2"/>
                <c:pt idx="0">
                  <c:v>8</c:v>
                </c:pt>
                <c:pt idx="1">
                  <c:v>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5815528"/>
        <c:axId val="105809648"/>
      </c:barChart>
      <c:catAx>
        <c:axId val="105815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05809648"/>
        <c:crosses val="autoZero"/>
        <c:auto val="1"/>
        <c:lblAlgn val="ctr"/>
        <c:lblOffset val="100"/>
        <c:noMultiLvlLbl val="0"/>
      </c:catAx>
      <c:valAx>
        <c:axId val="105809648"/>
        <c:scaling>
          <c:orientation val="minMax"/>
          <c:min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05815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1400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zh-CN"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2015</a:t>
            </a:r>
            <a:r>
              <a:rPr lang="zh-CN"/>
              <a:t>年</a:t>
            </a:r>
            <a:r>
              <a:rPr lang="en-US"/>
              <a:t>7</a:t>
            </a:r>
            <a:r>
              <a:rPr lang="zh-CN"/>
              <a:t>月</a:t>
            </a:r>
            <a:r>
              <a:rPr lang="en-US"/>
              <a:t>6</a:t>
            </a:r>
            <a:r>
              <a:rPr lang="zh-CN"/>
              <a:t>月离职率比较</a:t>
            </a:r>
            <a:endParaRPr lang="zh-CN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'2015年6月7月离职率对比'!$A$10</c:f>
              <c:strCache>
                <c:ptCount val="1"/>
                <c:pt idx="0">
                  <c:v>上海分拨中心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('2015年6月7月离职率对比'!$C$9,'2015年6月7月离职率对比'!$D$9,'2015年6月7月离职率对比'!$F$9,'2015年6月7月离职率对比'!$G$9)</c:f>
              <c:strCache>
                <c:ptCount val="4"/>
                <c:pt idx="0">
                  <c:v>7月离职率</c:v>
                </c:pt>
                <c:pt idx="1">
                  <c:v>7月平均</c:v>
                </c:pt>
                <c:pt idx="2">
                  <c:v>6月离职率</c:v>
                </c:pt>
                <c:pt idx="3">
                  <c:v>6月平均</c:v>
                </c:pt>
              </c:strCache>
            </c:strRef>
          </c:cat>
          <c:val>
            <c:numRef>
              <c:f>('2015年6月7月离职率对比'!$C$10,'2015年6月7月离职率对比'!$D$10,'2015年6月7月离职率对比'!$F$10,'2015年6月7月离职率对比'!$G$10)</c:f>
              <c:numCache>
                <c:formatCode>0%</c:formatCode>
                <c:ptCount val="4"/>
                <c:pt idx="0">
                  <c:v>0.177777777777778</c:v>
                </c:pt>
                <c:pt idx="1">
                  <c:v>0.115741393260773</c:v>
                </c:pt>
                <c:pt idx="2">
                  <c:v>0.178640776699029</c:v>
                </c:pt>
                <c:pt idx="3">
                  <c:v>0.15074837091413</c:v>
                </c:pt>
              </c:numCache>
            </c:numRef>
          </c:val>
        </c:ser>
        <c:ser>
          <c:idx val="1"/>
          <c:order val="1"/>
          <c:tx>
            <c:strRef>
              <c:f>'2015年6月7月离职率对比'!$A$11</c:f>
              <c:strCache>
                <c:ptCount val="1"/>
                <c:pt idx="0">
                  <c:v>快递职能部门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('2015年6月7月离职率对比'!$C$9,'2015年6月7月离职率对比'!$D$9,'2015年6月7月离职率对比'!$F$9,'2015年6月7月离职率对比'!$G$9)</c:f>
              <c:strCache>
                <c:ptCount val="4"/>
                <c:pt idx="0">
                  <c:v>7月离职率</c:v>
                </c:pt>
                <c:pt idx="1">
                  <c:v>7月平均</c:v>
                </c:pt>
                <c:pt idx="2">
                  <c:v>6月离职率</c:v>
                </c:pt>
                <c:pt idx="3">
                  <c:v>6月平均</c:v>
                </c:pt>
              </c:strCache>
            </c:strRef>
          </c:cat>
          <c:val>
            <c:numRef>
              <c:f>('2015年6月7月离职率对比'!$C$11,'2015年6月7月离职率对比'!$D$11,'2015年6月7月离职率对比'!$F$11,'2015年6月7月离职率对比'!$G$11)</c:f>
              <c:numCache>
                <c:formatCode>0.00%</c:formatCode>
                <c:ptCount val="4"/>
                <c:pt idx="0">
                  <c:v>0.0482342807924203</c:v>
                </c:pt>
                <c:pt idx="2" c:formatCode="0%">
                  <c:v>0.0622222222222222</c:v>
                </c:pt>
              </c:numCache>
            </c:numRef>
          </c:val>
        </c:ser>
        <c:ser>
          <c:idx val="2"/>
          <c:order val="2"/>
          <c:tx>
            <c:strRef>
              <c:f>'2015年6月7月离职率对比'!$A$12</c:f>
              <c:strCache>
                <c:ptCount val="1"/>
                <c:pt idx="0">
                  <c:v>杭州呼叫中心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('2015年6月7月离职率对比'!$C$9,'2015年6月7月离职率对比'!$D$9,'2015年6月7月离职率对比'!$F$9,'2015年6月7月离职率对比'!$G$9)</c:f>
              <c:strCache>
                <c:ptCount val="4"/>
                <c:pt idx="0">
                  <c:v>7月离职率</c:v>
                </c:pt>
                <c:pt idx="1">
                  <c:v>7月平均</c:v>
                </c:pt>
                <c:pt idx="2">
                  <c:v>6月离职率</c:v>
                </c:pt>
                <c:pt idx="3">
                  <c:v>6月平均</c:v>
                </c:pt>
              </c:strCache>
            </c:strRef>
          </c:cat>
          <c:val>
            <c:numRef>
              <c:f>('2015年6月7月离职率对比'!$C$12,'2015年6月7月离职率对比'!$D$12,'2015年6月7月离职率对比'!$F$12,'2015年6月7月离职率对比'!$G$12)</c:f>
              <c:numCache>
                <c:formatCode>0.00%</c:formatCode>
                <c:ptCount val="4"/>
                <c:pt idx="0">
                  <c:v>0.121212121212121</c:v>
                </c:pt>
                <c:pt idx="2">
                  <c:v>0.211382113821138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5811608"/>
        <c:axId val="105812000"/>
      </c:barChart>
      <c:catAx>
        <c:axId val="105811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105812000"/>
        <c:crosses val="autoZero"/>
        <c:auto val="1"/>
        <c:lblAlgn val="ctr"/>
        <c:lblOffset val="100"/>
        <c:noMultiLvlLbl val="0"/>
      </c:catAx>
      <c:valAx>
        <c:axId val="105812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05811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1400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**</a:t>
            </a:r>
            <a:r>
              <a:rPr 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职能</a:t>
            </a:r>
            <a:r>
              <a:rPr 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部门离职率分析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（不含实习）</a:t>
            </a:r>
            <a:endParaRPr 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c:rich>
      </c:tx>
      <c:layout>
        <c:manualLayout>
          <c:xMode val="edge"/>
          <c:yMode val="edge"/>
          <c:x val="0.263636246502226"/>
          <c:y val="0.0193470448531529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12418238251305"/>
          <c:y val="0.154149755929897"/>
          <c:w val="0.85128494617705"/>
          <c:h val="0.546506833969837"/>
        </c:manualLayout>
      </c:layout>
      <c:lineChart>
        <c:grouping val="standard"/>
        <c:varyColors val="0"/>
        <c:ser>
          <c:idx val="0"/>
          <c:order val="0"/>
          <c:tx>
            <c:strRef>
              <c:f>'7月6月各部门离职率分析'!$I$2</c:f>
              <c:strCache>
                <c:ptCount val="1"/>
                <c:pt idx="0">
                  <c:v>2015年7月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'7月6月各部门离职率分析'!$H$3:$H$14</c:f>
              <c:strCache>
                <c:ptCount val="12"/>
                <c:pt idx="1">
                  <c:v>运营中心</c:v>
                </c:pt>
                <c:pt idx="2">
                  <c:v>HR&amp;ADM</c:v>
                </c:pt>
                <c:pt idx="3">
                  <c:v>航空管理部</c:v>
                </c:pt>
                <c:pt idx="4">
                  <c:v>监察中心</c:v>
                </c:pt>
                <c:pt idx="5">
                  <c:v>客服中心</c:v>
                </c:pt>
                <c:pt idx="6">
                  <c:v>市场营销部</c:v>
                </c:pt>
                <c:pt idx="7">
                  <c:v>网管中心</c:v>
                </c:pt>
                <c:pt idx="8">
                  <c:v>项目产品部</c:v>
                </c:pt>
                <c:pt idx="9">
                  <c:v>直营点管理部</c:v>
                </c:pt>
                <c:pt idx="10">
                  <c:v>FIN</c:v>
                </c:pt>
                <c:pt idx="11">
                  <c:v>IT</c:v>
                </c:pt>
              </c:strCache>
            </c:strRef>
          </c:cat>
          <c:val>
            <c:numRef>
              <c:f>'7月6月各部门离职率分析'!$I$3:$I$14</c:f>
              <c:numCache>
                <c:formatCode>General</c:formatCode>
                <c:ptCount val="12"/>
                <c:pt idx="1" c:formatCode="0%">
                  <c:v>0.0078125</c:v>
                </c:pt>
                <c:pt idx="2" c:formatCode="0%">
                  <c:v>0</c:v>
                </c:pt>
                <c:pt idx="3" c:formatCode="0%">
                  <c:v>0.015625</c:v>
                </c:pt>
                <c:pt idx="4" c:formatCode="0%">
                  <c:v>0.0859375</c:v>
                </c:pt>
                <c:pt idx="5" c:formatCode="0%">
                  <c:v>0.0859375</c:v>
                </c:pt>
                <c:pt idx="6" c:formatCode="0%">
                  <c:v>0.0078125</c:v>
                </c:pt>
                <c:pt idx="7" c:formatCode="0%">
                  <c:v>0</c:v>
                </c:pt>
                <c:pt idx="8" c:formatCode="0%">
                  <c:v>0</c:v>
                </c:pt>
                <c:pt idx="9" c:formatCode="0%">
                  <c:v>0.0078125</c:v>
                </c:pt>
                <c:pt idx="10" c:formatCode="0%">
                  <c:v>0.0078125</c:v>
                </c:pt>
                <c:pt idx="11" c:formatCode="0%">
                  <c:v>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'7月6月各部门离职率分析'!$J$2</c:f>
              <c:strCache>
                <c:ptCount val="1"/>
                <c:pt idx="0">
                  <c:v>2015年6月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97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'7月6月各部门离职率分析'!$H$3:$H$14</c:f>
              <c:strCache>
                <c:ptCount val="12"/>
                <c:pt idx="1">
                  <c:v>运营中心</c:v>
                </c:pt>
                <c:pt idx="2">
                  <c:v>HR&amp;ADM</c:v>
                </c:pt>
                <c:pt idx="3">
                  <c:v>航空管理部</c:v>
                </c:pt>
                <c:pt idx="4">
                  <c:v>监察中心</c:v>
                </c:pt>
                <c:pt idx="5">
                  <c:v>客服中心</c:v>
                </c:pt>
                <c:pt idx="6">
                  <c:v>市场营销部</c:v>
                </c:pt>
                <c:pt idx="7">
                  <c:v>网管中心</c:v>
                </c:pt>
                <c:pt idx="8">
                  <c:v>项目产品部</c:v>
                </c:pt>
                <c:pt idx="9">
                  <c:v>直营点管理部</c:v>
                </c:pt>
                <c:pt idx="10">
                  <c:v>FIN</c:v>
                </c:pt>
                <c:pt idx="11">
                  <c:v>IT</c:v>
                </c:pt>
              </c:strCache>
            </c:strRef>
          </c:cat>
          <c:val>
            <c:numRef>
              <c:f>'7月6月各部门离职率分析'!$J$3:$J$14</c:f>
              <c:numCache>
                <c:formatCode>General</c:formatCode>
                <c:ptCount val="12"/>
                <c:pt idx="1" c:formatCode="0%">
                  <c:v>0.0833333333333333</c:v>
                </c:pt>
                <c:pt idx="2" c:formatCode="0%">
                  <c:v>0.0208333333333333</c:v>
                </c:pt>
                <c:pt idx="3" c:formatCode="0%">
                  <c:v>0</c:v>
                </c:pt>
                <c:pt idx="4" c:formatCode="0%">
                  <c:v>0.208333333333333</c:v>
                </c:pt>
                <c:pt idx="5" c:formatCode="0%">
                  <c:v>0.3125</c:v>
                </c:pt>
                <c:pt idx="6" c:formatCode="0%">
                  <c:v>0.0208333333333333</c:v>
                </c:pt>
                <c:pt idx="7" c:formatCode="0%">
                  <c:v>0.0416666666666667</c:v>
                </c:pt>
                <c:pt idx="8" c:formatCode="0%">
                  <c:v>0.0416666666666667</c:v>
                </c:pt>
                <c:pt idx="9" c:formatCode="0%">
                  <c:v>0</c:v>
                </c:pt>
                <c:pt idx="10" c:formatCode="0%">
                  <c:v>0</c:v>
                </c:pt>
                <c:pt idx="11" c:formatCode="0%">
                  <c:v>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0"/>
        <c:smooth val="0"/>
        <c:axId val="338811048"/>
        <c:axId val="338811440"/>
      </c:lineChart>
      <c:catAx>
        <c:axId val="338811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38811440"/>
        <c:crosses val="autoZero"/>
        <c:auto val="1"/>
        <c:lblAlgn val="ctr"/>
        <c:lblOffset val="100"/>
        <c:noMultiLvlLbl val="0"/>
      </c:catAx>
      <c:valAx>
        <c:axId val="33881144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38811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lang="zh-CN" sz="1680" b="1" i="0" u="none" strike="noStrike" kern="1200" baseline="0">
                <a:solidFill>
                  <a:schemeClr val="lt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pPr>
            <a:r>
              <a:rPr lang="en-US"/>
              <a:t>2015</a:t>
            </a:r>
            <a:r>
              <a:rPr lang="zh-CN"/>
              <a:t>年</a:t>
            </a:r>
            <a:r>
              <a:rPr lang="en-US"/>
              <a:t>7</a:t>
            </a:r>
            <a:r>
              <a:rPr lang="zh-CN"/>
              <a:t>月</a:t>
            </a:r>
            <a:r>
              <a:rPr lang="en-US"/>
              <a:t>6</a:t>
            </a:r>
            <a:r>
              <a:rPr lang="zh-CN"/>
              <a:t>月职位等级对比图</a:t>
            </a:r>
            <a:endParaRPr lang="zh-CN"/>
          </a:p>
        </c:rich>
      </c:tx>
      <c:layout>
        <c:manualLayout>
          <c:xMode val="edge"/>
          <c:yMode val="edge"/>
          <c:x val="0.0807093213831698"/>
          <c:y val="0.0105295099881108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461833092384369"/>
          <c:y val="0.29499671529087"/>
          <c:w val="0.932622082536386"/>
          <c:h val="0.423228719897907"/>
        </c:manualLayout>
      </c:layout>
      <c:areaChart>
        <c:grouping val="stacked"/>
        <c:varyColors val="0"/>
        <c:ser>
          <c:idx val="0"/>
          <c:order val="0"/>
          <c:tx>
            <c:strRef>
              <c:f>'2015年6月7月职位等级离职对比'!$A$3</c:f>
              <c:strCache>
                <c:ptCount val="1"/>
                <c:pt idx="0">
                  <c:v>运营中心</c:v>
                </c:pt>
              </c:strCache>
            </c:strRef>
          </c:tx>
          <c:spPr>
            <a:gradFill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0" scaled="1"/>
            </a:gradFill>
            <a:ln>
              <a:noFill/>
            </a:ln>
            <a:effectLst>
              <a:innerShdw dist="12700" dir="16200000">
                <a:schemeClr val="lt1">
                  <a:alpha val="75000"/>
                </a:schemeClr>
              </a:innerShdw>
            </a:effectLst>
          </c:spPr>
          <c:dLbls>
            <c:delete val="1"/>
          </c:dLbls>
          <c:cat>
            <c:multiLvlStrRef>
              <c:f>'2015年6月7月职位等级离职对比'!$B$1:$K$2</c:f>
              <c:multiLvlStrCache>
                <c:ptCount val="10"/>
                <c:lvl>
                  <c:pt idx="0">
                    <c:v>2015年7月</c:v>
                  </c:pt>
                  <c:pt idx="1">
                    <c:v>2015年6月</c:v>
                  </c:pt>
                  <c:pt idx="2">
                    <c:v>2015年7月</c:v>
                  </c:pt>
                  <c:pt idx="3">
                    <c:v>2015年6月</c:v>
                  </c:pt>
                  <c:pt idx="4">
                    <c:v>2015年7月</c:v>
                  </c:pt>
                  <c:pt idx="5">
                    <c:v>2015年6月</c:v>
                  </c:pt>
                  <c:pt idx="6">
                    <c:v>2015年7月</c:v>
                  </c:pt>
                  <c:pt idx="7">
                    <c:v>2015年6月</c:v>
                  </c:pt>
                  <c:pt idx="8">
                    <c:v>2015年7月</c:v>
                  </c:pt>
                  <c:pt idx="9">
                    <c:v>2015年6月</c:v>
                  </c:pt>
                </c:lvl>
                <c:lvl>
                  <c:pt idx="0">
                    <c:v>经理</c:v>
                  </c:pt>
                  <c:pt idx="2">
                    <c:v>主管</c:v>
                  </c:pt>
                  <c:pt idx="4">
                    <c:v>专员</c:v>
                  </c:pt>
                  <c:pt idx="6">
                    <c:v>组长</c:v>
                  </c:pt>
                  <c:pt idx="8">
                    <c:v>助理</c:v>
                  </c:pt>
                </c:lvl>
              </c:multiLvlStrCache>
            </c:multiLvlStrRef>
          </c:cat>
          <c:val>
            <c:numRef>
              <c:f>'2015年6月7月职位等级离职对比'!$B$3:$K$3</c:f>
              <c:numCache>
                <c:formatCode>General</c:formatCode>
                <c:ptCount val="10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3</c:v>
                </c:pt>
              </c:numCache>
            </c:numRef>
          </c:val>
        </c:ser>
        <c:ser>
          <c:idx val="1"/>
          <c:order val="1"/>
          <c:tx>
            <c:strRef>
              <c:f>'2015年6月7月职位等级离职对比'!$A$4</c:f>
              <c:strCache>
                <c:ptCount val="1"/>
                <c:pt idx="0">
                  <c:v>航空管理部</c:v>
                </c:pt>
              </c:strCache>
            </c:strRef>
          </c:tx>
          <c:spPr>
            <a:gradFill>
              <a:gsLst>
                <a:gs pos="100000">
                  <a:schemeClr val="accent2"/>
                </a:gs>
                <a:gs pos="0">
                  <a:schemeClr val="accent2">
                    <a:lumMod val="75000"/>
                  </a:schemeClr>
                </a:gs>
              </a:gsLst>
              <a:lin ang="0" scaled="1"/>
            </a:gradFill>
            <a:ln>
              <a:noFill/>
            </a:ln>
            <a:effectLst>
              <a:innerShdw dist="12700" dir="16200000">
                <a:schemeClr val="lt1">
                  <a:alpha val="75000"/>
                </a:schemeClr>
              </a:innerShdw>
            </a:effectLst>
          </c:spPr>
          <c:dLbls>
            <c:delete val="1"/>
          </c:dLbls>
          <c:cat>
            <c:multiLvlStrRef>
              <c:f>'2015年6月7月职位等级离职对比'!$B$1:$K$2</c:f>
              <c:multiLvlStrCache>
                <c:ptCount val="10"/>
                <c:lvl>
                  <c:pt idx="0">
                    <c:v>2015年7月</c:v>
                  </c:pt>
                  <c:pt idx="1">
                    <c:v>2015年6月</c:v>
                  </c:pt>
                  <c:pt idx="2">
                    <c:v>2015年7月</c:v>
                  </c:pt>
                  <c:pt idx="3">
                    <c:v>2015年6月</c:v>
                  </c:pt>
                  <c:pt idx="4">
                    <c:v>2015年7月</c:v>
                  </c:pt>
                  <c:pt idx="5">
                    <c:v>2015年6月</c:v>
                  </c:pt>
                  <c:pt idx="6">
                    <c:v>2015年7月</c:v>
                  </c:pt>
                  <c:pt idx="7">
                    <c:v>2015年6月</c:v>
                  </c:pt>
                  <c:pt idx="8">
                    <c:v>2015年7月</c:v>
                  </c:pt>
                  <c:pt idx="9">
                    <c:v>2015年6月</c:v>
                  </c:pt>
                </c:lvl>
                <c:lvl>
                  <c:pt idx="0">
                    <c:v>经理</c:v>
                  </c:pt>
                  <c:pt idx="2">
                    <c:v>主管</c:v>
                  </c:pt>
                  <c:pt idx="4">
                    <c:v>专员</c:v>
                  </c:pt>
                  <c:pt idx="6">
                    <c:v>组长</c:v>
                  </c:pt>
                  <c:pt idx="8">
                    <c:v>助理</c:v>
                  </c:pt>
                </c:lvl>
              </c:multiLvlStrCache>
            </c:multiLvlStrRef>
          </c:cat>
          <c:val>
            <c:numRef>
              <c:f>'2015年6月7月职位等级离职对比'!$B$4:$K$4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</c:ser>
        <c:ser>
          <c:idx val="2"/>
          <c:order val="2"/>
          <c:tx>
            <c:strRef>
              <c:f>'2015年6月7月职位等级离职对比'!$A$5</c:f>
              <c:strCache>
                <c:ptCount val="1"/>
                <c:pt idx="0">
                  <c:v>FIN</c:v>
                </c:pt>
              </c:strCache>
            </c:strRef>
          </c:tx>
          <c:spPr>
            <a:gradFill>
              <a:gsLst>
                <a:gs pos="100000">
                  <a:schemeClr val="accent3"/>
                </a:gs>
                <a:gs pos="0">
                  <a:schemeClr val="accent3">
                    <a:lumMod val="75000"/>
                  </a:schemeClr>
                </a:gs>
              </a:gsLst>
              <a:lin ang="0" scaled="1"/>
            </a:gradFill>
            <a:ln>
              <a:noFill/>
            </a:ln>
            <a:effectLst>
              <a:innerShdw dist="12700" dir="16200000">
                <a:schemeClr val="lt1">
                  <a:alpha val="75000"/>
                </a:schemeClr>
              </a:innerShdw>
            </a:effectLst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'2015年6月7月职位等级离职对比'!$B$1:$K$2</c:f>
              <c:multiLvlStrCache>
                <c:ptCount val="10"/>
                <c:lvl>
                  <c:pt idx="0">
                    <c:v>2015年7月</c:v>
                  </c:pt>
                  <c:pt idx="1">
                    <c:v>2015年6月</c:v>
                  </c:pt>
                  <c:pt idx="2">
                    <c:v>2015年7月</c:v>
                  </c:pt>
                  <c:pt idx="3">
                    <c:v>2015年6月</c:v>
                  </c:pt>
                  <c:pt idx="4">
                    <c:v>2015年7月</c:v>
                  </c:pt>
                  <c:pt idx="5">
                    <c:v>2015年6月</c:v>
                  </c:pt>
                  <c:pt idx="6">
                    <c:v>2015年7月</c:v>
                  </c:pt>
                  <c:pt idx="7">
                    <c:v>2015年6月</c:v>
                  </c:pt>
                  <c:pt idx="8">
                    <c:v>2015年7月</c:v>
                  </c:pt>
                  <c:pt idx="9">
                    <c:v>2015年6月</c:v>
                  </c:pt>
                </c:lvl>
                <c:lvl>
                  <c:pt idx="0">
                    <c:v>经理</c:v>
                  </c:pt>
                  <c:pt idx="2">
                    <c:v>主管</c:v>
                  </c:pt>
                  <c:pt idx="4">
                    <c:v>专员</c:v>
                  </c:pt>
                  <c:pt idx="6">
                    <c:v>组长</c:v>
                  </c:pt>
                  <c:pt idx="8">
                    <c:v>助理</c:v>
                  </c:pt>
                </c:lvl>
              </c:multiLvlStrCache>
            </c:multiLvlStrRef>
          </c:cat>
          <c:val>
            <c:numRef>
              <c:f>'2015年6月7月职位等级离职对比'!$B$5:$K$5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</c:numCache>
            </c:numRef>
          </c:val>
        </c:ser>
        <c:ser>
          <c:idx val="3"/>
          <c:order val="3"/>
          <c:tx>
            <c:strRef>
              <c:f>'2015年6月7月职位等级离职对比'!$A$6</c:f>
              <c:strCache>
                <c:ptCount val="1"/>
                <c:pt idx="0">
                  <c:v>监察中心</c:v>
                </c:pt>
              </c:strCache>
            </c:strRef>
          </c:tx>
          <c:spPr>
            <a:gradFill>
              <a:gsLst>
                <a:gs pos="100000">
                  <a:schemeClr val="accent4"/>
                </a:gs>
                <a:gs pos="0">
                  <a:schemeClr val="accent4">
                    <a:lumMod val="75000"/>
                  </a:schemeClr>
                </a:gs>
              </a:gsLst>
              <a:lin ang="0" scaled="1"/>
            </a:gradFill>
            <a:ln>
              <a:noFill/>
            </a:ln>
            <a:effectLst>
              <a:innerShdw dist="12700" dir="16200000">
                <a:schemeClr val="lt1">
                  <a:alpha val="75000"/>
                </a:schemeClr>
              </a:innerShdw>
            </a:effectLst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'2015年6月7月职位等级离职对比'!$B$1:$K$2</c:f>
              <c:multiLvlStrCache>
                <c:ptCount val="10"/>
                <c:lvl>
                  <c:pt idx="0">
                    <c:v>2015年7月</c:v>
                  </c:pt>
                  <c:pt idx="1">
                    <c:v>2015年6月</c:v>
                  </c:pt>
                  <c:pt idx="2">
                    <c:v>2015年7月</c:v>
                  </c:pt>
                  <c:pt idx="3">
                    <c:v>2015年6月</c:v>
                  </c:pt>
                  <c:pt idx="4">
                    <c:v>2015年7月</c:v>
                  </c:pt>
                  <c:pt idx="5">
                    <c:v>2015年6月</c:v>
                  </c:pt>
                  <c:pt idx="6">
                    <c:v>2015年7月</c:v>
                  </c:pt>
                  <c:pt idx="7">
                    <c:v>2015年6月</c:v>
                  </c:pt>
                  <c:pt idx="8">
                    <c:v>2015年7月</c:v>
                  </c:pt>
                  <c:pt idx="9">
                    <c:v>2015年6月</c:v>
                  </c:pt>
                </c:lvl>
                <c:lvl>
                  <c:pt idx="0">
                    <c:v>经理</c:v>
                  </c:pt>
                  <c:pt idx="2">
                    <c:v>主管</c:v>
                  </c:pt>
                  <c:pt idx="4">
                    <c:v>专员</c:v>
                  </c:pt>
                  <c:pt idx="6">
                    <c:v>组长</c:v>
                  </c:pt>
                  <c:pt idx="8">
                    <c:v>助理</c:v>
                  </c:pt>
                </c:lvl>
              </c:multiLvlStrCache>
            </c:multiLvlStrRef>
          </c:cat>
          <c:val>
            <c:numRef>
              <c:f>'2015年6月7月职位等级离职对比'!$B$6:$K$6</c:f>
              <c:numCache>
                <c:formatCode>General</c:formatCode>
                <c:ptCount val="10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4</c:v>
                </c:pt>
                <c:pt idx="5">
                  <c:v>5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</c:numCache>
            </c:numRef>
          </c:val>
        </c:ser>
        <c:ser>
          <c:idx val="4"/>
          <c:order val="4"/>
          <c:tx>
            <c:strRef>
              <c:f>'2015年6月7月职位等级离职对比'!$A$7</c:f>
              <c:strCache>
                <c:ptCount val="1"/>
                <c:pt idx="0">
                  <c:v>客服中心</c:v>
                </c:pt>
              </c:strCache>
            </c:strRef>
          </c:tx>
          <c:spPr>
            <a:gradFill>
              <a:gsLst>
                <a:gs pos="100000">
                  <a:schemeClr val="accent5"/>
                </a:gs>
                <a:gs pos="0">
                  <a:schemeClr val="accent5">
                    <a:lumMod val="75000"/>
                  </a:schemeClr>
                </a:gs>
              </a:gsLst>
              <a:lin ang="0" scaled="1"/>
            </a:gradFill>
            <a:ln>
              <a:noFill/>
            </a:ln>
            <a:effectLst>
              <a:innerShdw dist="12700" dir="16200000">
                <a:schemeClr val="lt1">
                  <a:alpha val="75000"/>
                </a:schemeClr>
              </a:innerShdw>
            </a:effectLst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'2015年6月7月职位等级离职对比'!$B$1:$K$2</c:f>
              <c:multiLvlStrCache>
                <c:ptCount val="10"/>
                <c:lvl>
                  <c:pt idx="0">
                    <c:v>2015年7月</c:v>
                  </c:pt>
                  <c:pt idx="1">
                    <c:v>2015年6月</c:v>
                  </c:pt>
                  <c:pt idx="2">
                    <c:v>2015年7月</c:v>
                  </c:pt>
                  <c:pt idx="3">
                    <c:v>2015年6月</c:v>
                  </c:pt>
                  <c:pt idx="4">
                    <c:v>2015年7月</c:v>
                  </c:pt>
                  <c:pt idx="5">
                    <c:v>2015年6月</c:v>
                  </c:pt>
                  <c:pt idx="6">
                    <c:v>2015年7月</c:v>
                  </c:pt>
                  <c:pt idx="7">
                    <c:v>2015年6月</c:v>
                  </c:pt>
                  <c:pt idx="8">
                    <c:v>2015年7月</c:v>
                  </c:pt>
                  <c:pt idx="9">
                    <c:v>2015年6月</c:v>
                  </c:pt>
                </c:lvl>
                <c:lvl>
                  <c:pt idx="0">
                    <c:v>经理</c:v>
                  </c:pt>
                  <c:pt idx="2">
                    <c:v>主管</c:v>
                  </c:pt>
                  <c:pt idx="4">
                    <c:v>专员</c:v>
                  </c:pt>
                  <c:pt idx="6">
                    <c:v>组长</c:v>
                  </c:pt>
                  <c:pt idx="8">
                    <c:v>助理</c:v>
                  </c:pt>
                </c:lvl>
              </c:multiLvlStrCache>
            </c:multiLvlStrRef>
          </c:cat>
          <c:val>
            <c:numRef>
              <c:f>'2015年6月7月职位等级离职对比'!$B$7:$K$7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5</c:v>
                </c:pt>
                <c:pt idx="5">
                  <c:v>10</c:v>
                </c:pt>
                <c:pt idx="6">
                  <c:v>1</c:v>
                </c:pt>
                <c:pt idx="7">
                  <c:v>0</c:v>
                </c:pt>
                <c:pt idx="8">
                  <c:v>13</c:v>
                </c:pt>
                <c:pt idx="9">
                  <c:v>9</c:v>
                </c:pt>
              </c:numCache>
            </c:numRef>
          </c:val>
        </c:ser>
        <c:ser>
          <c:idx val="5"/>
          <c:order val="5"/>
          <c:tx>
            <c:strRef>
              <c:f>'2015年6月7月职位等级离职对比'!$A$8</c:f>
              <c:strCache>
                <c:ptCount val="1"/>
                <c:pt idx="0">
                  <c:v>网管中心</c:v>
                </c:pt>
              </c:strCache>
            </c:strRef>
          </c:tx>
          <c:spPr>
            <a:gradFill>
              <a:gsLst>
                <a:gs pos="100000">
                  <a:schemeClr val="accent6"/>
                </a:gs>
                <a:gs pos="0">
                  <a:schemeClr val="accent6">
                    <a:lumMod val="75000"/>
                  </a:schemeClr>
                </a:gs>
              </a:gsLst>
              <a:lin ang="0" scaled="1"/>
            </a:gradFill>
            <a:ln>
              <a:noFill/>
            </a:ln>
            <a:effectLst>
              <a:innerShdw dist="12700" dir="16200000">
                <a:schemeClr val="lt1">
                  <a:alpha val="75000"/>
                </a:schemeClr>
              </a:innerShdw>
            </a:effectLst>
          </c:spPr>
          <c:dLbls>
            <c:delete val="1"/>
          </c:dLbls>
          <c:cat>
            <c:multiLvlStrRef>
              <c:f>'2015年6月7月职位等级离职对比'!$B$1:$K$2</c:f>
              <c:multiLvlStrCache>
                <c:ptCount val="10"/>
                <c:lvl>
                  <c:pt idx="0">
                    <c:v>2015年7月</c:v>
                  </c:pt>
                  <c:pt idx="1">
                    <c:v>2015年6月</c:v>
                  </c:pt>
                  <c:pt idx="2">
                    <c:v>2015年7月</c:v>
                  </c:pt>
                  <c:pt idx="3">
                    <c:v>2015年6月</c:v>
                  </c:pt>
                  <c:pt idx="4">
                    <c:v>2015年7月</c:v>
                  </c:pt>
                  <c:pt idx="5">
                    <c:v>2015年6月</c:v>
                  </c:pt>
                  <c:pt idx="6">
                    <c:v>2015年7月</c:v>
                  </c:pt>
                  <c:pt idx="7">
                    <c:v>2015年6月</c:v>
                  </c:pt>
                  <c:pt idx="8">
                    <c:v>2015年7月</c:v>
                  </c:pt>
                  <c:pt idx="9">
                    <c:v>2015年6月</c:v>
                  </c:pt>
                </c:lvl>
                <c:lvl>
                  <c:pt idx="0">
                    <c:v>经理</c:v>
                  </c:pt>
                  <c:pt idx="2">
                    <c:v>主管</c:v>
                  </c:pt>
                  <c:pt idx="4">
                    <c:v>专员</c:v>
                  </c:pt>
                  <c:pt idx="6">
                    <c:v>组长</c:v>
                  </c:pt>
                  <c:pt idx="8">
                    <c:v>助理</c:v>
                  </c:pt>
                </c:lvl>
              </c:multiLvlStrCache>
            </c:multiLvlStrRef>
          </c:cat>
          <c:val>
            <c:numRef>
              <c:f>'2015年6月7月职位等级离职对比'!$B$8:$K$8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1</c:v>
                </c:pt>
              </c:numCache>
            </c:numRef>
          </c:val>
        </c:ser>
        <c:ser>
          <c:idx val="6"/>
          <c:order val="6"/>
          <c:tx>
            <c:strRef>
              <c:f>'2015年6月7月职位等级离职对比'!$A$9</c:f>
              <c:strCache>
                <c:ptCount val="1"/>
                <c:pt idx="0">
                  <c:v>项目产品部</c:v>
                </c:pt>
              </c:strCache>
            </c:strRef>
          </c:tx>
          <c:spPr>
            <a:gradFill>
              <a:gsLst>
                <a:gs pos="100000">
                  <a:schemeClr val="accent1">
                    <a:lumMod val="60000"/>
                  </a:schemeClr>
                </a:gs>
                <a:gs pos="0">
                  <a:schemeClr val="accent1">
                    <a:lumMod val="60000"/>
                    <a:lumMod val="75000"/>
                  </a:schemeClr>
                </a:gs>
              </a:gsLst>
              <a:lin ang="0" scaled="1"/>
            </a:gradFill>
            <a:ln>
              <a:noFill/>
            </a:ln>
            <a:effectLst>
              <a:innerShdw dist="12700" dir="16200000">
                <a:schemeClr val="lt1">
                  <a:alpha val="75000"/>
                </a:schemeClr>
              </a:innerShdw>
            </a:effectLst>
          </c:spPr>
          <c:dLbls>
            <c:delete val="1"/>
          </c:dLbls>
          <c:cat>
            <c:multiLvlStrRef>
              <c:f>'2015年6月7月职位等级离职对比'!$B$1:$K$2</c:f>
              <c:multiLvlStrCache>
                <c:ptCount val="10"/>
                <c:lvl>
                  <c:pt idx="0">
                    <c:v>2015年7月</c:v>
                  </c:pt>
                  <c:pt idx="1">
                    <c:v>2015年6月</c:v>
                  </c:pt>
                  <c:pt idx="2">
                    <c:v>2015年7月</c:v>
                  </c:pt>
                  <c:pt idx="3">
                    <c:v>2015年6月</c:v>
                  </c:pt>
                  <c:pt idx="4">
                    <c:v>2015年7月</c:v>
                  </c:pt>
                  <c:pt idx="5">
                    <c:v>2015年6月</c:v>
                  </c:pt>
                  <c:pt idx="6">
                    <c:v>2015年7月</c:v>
                  </c:pt>
                  <c:pt idx="7">
                    <c:v>2015年6月</c:v>
                  </c:pt>
                  <c:pt idx="8">
                    <c:v>2015年7月</c:v>
                  </c:pt>
                  <c:pt idx="9">
                    <c:v>2015年6月</c:v>
                  </c:pt>
                </c:lvl>
                <c:lvl>
                  <c:pt idx="0">
                    <c:v>经理</c:v>
                  </c:pt>
                  <c:pt idx="2">
                    <c:v>主管</c:v>
                  </c:pt>
                  <c:pt idx="4">
                    <c:v>专员</c:v>
                  </c:pt>
                  <c:pt idx="6">
                    <c:v>组长</c:v>
                  </c:pt>
                  <c:pt idx="8">
                    <c:v>助理</c:v>
                  </c:pt>
                </c:lvl>
              </c:multiLvlStrCache>
            </c:multiLvlStrRef>
          </c:cat>
          <c:val>
            <c:numRef>
              <c:f>'2015年6月7月职位等级离职对比'!$B$9:$K$9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</c:ser>
        <c:ser>
          <c:idx val="7"/>
          <c:order val="7"/>
          <c:tx>
            <c:strRef>
              <c:f>'2015年6月7月职位等级离职对比'!$A$10</c:f>
              <c:strCache>
                <c:ptCount val="1"/>
                <c:pt idx="0">
                  <c:v>直营点管理部</c:v>
                </c:pt>
              </c:strCache>
            </c:strRef>
          </c:tx>
          <c:spPr>
            <a:gradFill>
              <a:gsLst>
                <a:gs pos="100000">
                  <a:schemeClr val="accent2">
                    <a:lumMod val="60000"/>
                  </a:schemeClr>
                </a:gs>
                <a:gs pos="0">
                  <a:schemeClr val="accent2">
                    <a:lumMod val="60000"/>
                    <a:lumMod val="75000"/>
                  </a:schemeClr>
                </a:gs>
              </a:gsLst>
              <a:lin ang="0" scaled="1"/>
            </a:gradFill>
            <a:ln>
              <a:noFill/>
            </a:ln>
            <a:effectLst>
              <a:innerShdw dist="12700" dir="16200000">
                <a:schemeClr val="lt1">
                  <a:alpha val="75000"/>
                </a:schemeClr>
              </a:innerShdw>
            </a:effectLst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'2015年6月7月职位等级离职对比'!$B$1:$K$2</c:f>
              <c:multiLvlStrCache>
                <c:ptCount val="10"/>
                <c:lvl>
                  <c:pt idx="0">
                    <c:v>2015年7月</c:v>
                  </c:pt>
                  <c:pt idx="1">
                    <c:v>2015年6月</c:v>
                  </c:pt>
                  <c:pt idx="2">
                    <c:v>2015年7月</c:v>
                  </c:pt>
                  <c:pt idx="3">
                    <c:v>2015年6月</c:v>
                  </c:pt>
                  <c:pt idx="4">
                    <c:v>2015年7月</c:v>
                  </c:pt>
                  <c:pt idx="5">
                    <c:v>2015年6月</c:v>
                  </c:pt>
                  <c:pt idx="6">
                    <c:v>2015年7月</c:v>
                  </c:pt>
                  <c:pt idx="7">
                    <c:v>2015年6月</c:v>
                  </c:pt>
                  <c:pt idx="8">
                    <c:v>2015年7月</c:v>
                  </c:pt>
                  <c:pt idx="9">
                    <c:v>2015年6月</c:v>
                  </c:pt>
                </c:lvl>
                <c:lvl>
                  <c:pt idx="0">
                    <c:v>经理</c:v>
                  </c:pt>
                  <c:pt idx="2">
                    <c:v>主管</c:v>
                  </c:pt>
                  <c:pt idx="4">
                    <c:v>专员</c:v>
                  </c:pt>
                  <c:pt idx="6">
                    <c:v>组长</c:v>
                  </c:pt>
                  <c:pt idx="8">
                    <c:v>助理</c:v>
                  </c:pt>
                </c:lvl>
              </c:multiLvlStrCache>
            </c:multiLvlStrRef>
          </c:cat>
          <c:val>
            <c:numRef>
              <c:f>'2015年6月7月职位等级离职对比'!$B$10:$K$10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</c:ser>
        <c:ser>
          <c:idx val="8"/>
          <c:order val="8"/>
          <c:tx>
            <c:strRef>
              <c:f>'2015年6月7月职位等级离职对比'!$A$11</c:f>
              <c:strCache>
                <c:ptCount val="1"/>
                <c:pt idx="0">
                  <c:v>上海分拨中心</c:v>
                </c:pt>
              </c:strCache>
            </c:strRef>
          </c:tx>
          <c:spPr>
            <a:gradFill>
              <a:gsLst>
                <a:gs pos="100000">
                  <a:schemeClr val="accent3">
                    <a:lumMod val="60000"/>
                  </a:schemeClr>
                </a:gs>
                <a:gs pos="0">
                  <a:schemeClr val="accent3">
                    <a:lumMod val="60000"/>
                    <a:lumMod val="75000"/>
                  </a:schemeClr>
                </a:gs>
              </a:gsLst>
              <a:lin ang="0" scaled="1"/>
            </a:gradFill>
            <a:ln>
              <a:noFill/>
            </a:ln>
            <a:effectLst>
              <a:innerShdw dist="12700" dir="16200000">
                <a:schemeClr val="lt1">
                  <a:alpha val="75000"/>
                </a:schemeClr>
              </a:innerShdw>
            </a:effectLst>
          </c:spPr>
          <c:dLbls>
            <c:delete val="1"/>
          </c:dLbls>
          <c:cat>
            <c:multiLvlStrRef>
              <c:f>'2015年6月7月职位等级离职对比'!$B$1:$K$2</c:f>
              <c:multiLvlStrCache>
                <c:ptCount val="10"/>
                <c:lvl>
                  <c:pt idx="0">
                    <c:v>2015年7月</c:v>
                  </c:pt>
                  <c:pt idx="1">
                    <c:v>2015年6月</c:v>
                  </c:pt>
                  <c:pt idx="2">
                    <c:v>2015年7月</c:v>
                  </c:pt>
                  <c:pt idx="3">
                    <c:v>2015年6月</c:v>
                  </c:pt>
                  <c:pt idx="4">
                    <c:v>2015年7月</c:v>
                  </c:pt>
                  <c:pt idx="5">
                    <c:v>2015年6月</c:v>
                  </c:pt>
                  <c:pt idx="6">
                    <c:v>2015年7月</c:v>
                  </c:pt>
                  <c:pt idx="7">
                    <c:v>2015年6月</c:v>
                  </c:pt>
                  <c:pt idx="8">
                    <c:v>2015年7月</c:v>
                  </c:pt>
                  <c:pt idx="9">
                    <c:v>2015年6月</c:v>
                  </c:pt>
                </c:lvl>
                <c:lvl>
                  <c:pt idx="0">
                    <c:v>经理</c:v>
                  </c:pt>
                  <c:pt idx="2">
                    <c:v>主管</c:v>
                  </c:pt>
                  <c:pt idx="4">
                    <c:v>专员</c:v>
                  </c:pt>
                  <c:pt idx="6">
                    <c:v>组长</c:v>
                  </c:pt>
                  <c:pt idx="8">
                    <c:v>助理</c:v>
                  </c:pt>
                </c:lvl>
              </c:multiLvlStrCache>
            </c:multiLvlStrRef>
          </c:cat>
          <c:val>
            <c:numRef>
              <c:f>'2015年6月7月职位等级离职对比'!$B$11:$K$11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</c:ser>
        <c:ser>
          <c:idx val="9"/>
          <c:order val="9"/>
          <c:tx>
            <c:strRef>
              <c:f>'2015年6月7月职位等级离职对比'!$A$12</c:f>
              <c:strCache>
                <c:ptCount val="1"/>
                <c:pt idx="0">
                  <c:v>市场营销部</c:v>
                </c:pt>
              </c:strCache>
            </c:strRef>
          </c:tx>
          <c:spPr>
            <a:gradFill>
              <a:gsLst>
                <a:gs pos="100000">
                  <a:schemeClr val="accent4">
                    <a:lumMod val="60000"/>
                  </a:schemeClr>
                </a:gs>
                <a:gs pos="0">
                  <a:schemeClr val="accent4">
                    <a:lumMod val="60000"/>
                    <a:lumMod val="75000"/>
                  </a:schemeClr>
                </a:gs>
              </a:gsLst>
              <a:lin ang="0" scaled="1"/>
            </a:gradFill>
            <a:ln>
              <a:noFill/>
            </a:ln>
            <a:effectLst>
              <a:innerShdw dist="12700" dir="16200000">
                <a:schemeClr val="lt1">
                  <a:alpha val="75000"/>
                </a:schemeClr>
              </a:innerShdw>
            </a:effectLst>
          </c:spPr>
          <c:dLbls>
            <c:delete val="1"/>
          </c:dLbls>
          <c:cat>
            <c:multiLvlStrRef>
              <c:f>'2015年6月7月职位等级离职对比'!$B$1:$K$2</c:f>
              <c:multiLvlStrCache>
                <c:ptCount val="10"/>
                <c:lvl>
                  <c:pt idx="0">
                    <c:v>2015年7月</c:v>
                  </c:pt>
                  <c:pt idx="1">
                    <c:v>2015年6月</c:v>
                  </c:pt>
                  <c:pt idx="2">
                    <c:v>2015年7月</c:v>
                  </c:pt>
                  <c:pt idx="3">
                    <c:v>2015年6月</c:v>
                  </c:pt>
                  <c:pt idx="4">
                    <c:v>2015年7月</c:v>
                  </c:pt>
                  <c:pt idx="5">
                    <c:v>2015年6月</c:v>
                  </c:pt>
                  <c:pt idx="6">
                    <c:v>2015年7月</c:v>
                  </c:pt>
                  <c:pt idx="7">
                    <c:v>2015年6月</c:v>
                  </c:pt>
                  <c:pt idx="8">
                    <c:v>2015年7月</c:v>
                  </c:pt>
                  <c:pt idx="9">
                    <c:v>2015年6月</c:v>
                  </c:pt>
                </c:lvl>
                <c:lvl>
                  <c:pt idx="0">
                    <c:v>经理</c:v>
                  </c:pt>
                  <c:pt idx="2">
                    <c:v>主管</c:v>
                  </c:pt>
                  <c:pt idx="4">
                    <c:v>专员</c:v>
                  </c:pt>
                  <c:pt idx="6">
                    <c:v>组长</c:v>
                  </c:pt>
                  <c:pt idx="8">
                    <c:v>助理</c:v>
                  </c:pt>
                </c:lvl>
              </c:multiLvlStrCache>
            </c:multiLvlStrRef>
          </c:cat>
          <c:val>
            <c:numRef>
              <c:f>'2015年6月7月职位等级离职对比'!$B$12:$K$12</c:f>
              <c:numCache>
                <c:formatCode>General</c:formatCode>
                <c:ptCount val="10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solidFill>
                <a:schemeClr val="lt1">
                  <a:alpha val="40000"/>
                </a:schemeClr>
              </a:solidFill>
              <a:round/>
            </a:ln>
            <a:effectLst/>
          </c:spPr>
        </c:dropLines>
        <c:axId val="340996592"/>
        <c:axId val="340996984"/>
      </c:areaChart>
      <c:catAx>
        <c:axId val="340996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75" cap="flat" cmpd="sng" algn="ctr">
            <a:solidFill>
              <a:schemeClr val="lt1">
                <a:lumMod val="75000"/>
              </a:schemeClr>
            </a:solidFill>
            <a:round/>
            <a:headEnd type="none" w="sm" len="sm"/>
            <a:tailEnd type="none" w="sm" len="sm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400" b="1" i="0" u="none" strike="noStrike" kern="1200" cap="all" baseline="0">
                <a:solidFill>
                  <a:schemeClr val="lt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340996984"/>
        <c:crosses val="autoZero"/>
        <c:auto val="1"/>
        <c:lblAlgn val="ctr"/>
        <c:lblOffset val="100"/>
        <c:noMultiLvlLbl val="0"/>
      </c:catAx>
      <c:valAx>
        <c:axId val="340996984"/>
        <c:scaling>
          <c:orientation val="minMax"/>
          <c:max val="20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prstDash val="sysDot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340996592"/>
        <c:crosses val="autoZero"/>
        <c:crossBetween val="midCat"/>
        <c:majorUnit val="4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400" b="0" i="0" u="none" strike="noStrike" kern="1200" baseline="0">
              <a:solidFill>
                <a:schemeClr val="lt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</a:p>
      </c:txPr>
    </c:legend>
    <c:plotVisOnly val="1"/>
    <c:dispBlanksAs val="zero"/>
    <c:showDLblsOverMax val="0"/>
  </c:chart>
  <c:spPr>
    <a:solidFill>
      <a:schemeClr val="dk1">
        <a:lumMod val="75000"/>
        <a:lumOff val="25000"/>
      </a:schemeClr>
    </a:solidFill>
    <a:ln w="9525" cap="flat" cmpd="sng" algn="ctr">
      <a:solidFill>
        <a:schemeClr val="lt1">
          <a:lumMod val="75000"/>
        </a:schemeClr>
      </a:solidFill>
      <a:round/>
    </a:ln>
    <a:effectLst/>
  </c:spPr>
  <c:txPr>
    <a:bodyPr/>
    <a:lstStyle/>
    <a:p>
      <a:pPr>
        <a:defRPr lang="zh-CN" sz="1400">
          <a:latin typeface="微软雅黑" panose="020B0503020204020204" pitchFamily="34" charset="-122"/>
          <a:ea typeface="微软雅黑" panose="020B0503020204020204" pitchFamily="34" charset="-122"/>
        </a:defRPr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zh-CN" altLang="en-US" b="1"/>
              <a:t>离职原因占比分析</a:t>
            </a:r>
            <a:endParaRPr lang="zh-CN" altLang="en-US"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883712465939858"/>
          <c:y val="0.195509900205073"/>
          <c:w val="0.82756940069598"/>
          <c:h val="0.625383036982685"/>
        </c:manualLayout>
      </c:layout>
      <c:pieChart>
        <c:varyColors val="1"/>
        <c:ser>
          <c:idx val="0"/>
          <c:order val="0"/>
          <c:explosion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layout/>
              <c:numFmt formatCode="General" sourceLinked="1"/>
              <c:spPr>
                <a:solidFill>
                  <a:sysClr val="window" lastClr="FFFFFF"/>
                </a:solidFill>
                <a:ln>
                  <a:solidFill>
                    <a:sysClr val="windowText" lastClr="000000">
                      <a:lumMod val="25000"/>
                      <a:lumOff val="75000"/>
                    </a:sys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zh-CN" sz="900" b="1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0593925664037444"/>
                  <c:y val="-0.079786134803188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fld id="{1dac25ef-94b6-42fd-bfa4-c29a39885a6e}" type="CATEGORYNAME">
                      <a:t>[CATEGORY NAME]</a:t>
                    </a:fld>
                    <a:endParaRPr lang="zh-CN" altLang="en-US" sz="1200" b="1" i="0" u="none" strike="noStrike" baseline="0">
                      <a:latin typeface="Arial" panose="020B0604020202020204" pitchFamily="34" charset="0"/>
                      <a:ea typeface="Arial" panose="020B0604020202020204" pitchFamily="34" charset="0"/>
                      <a:cs typeface="+mn-ea"/>
                    </a:endParaRPr>
                  </a:p>
                </c:rich>
              </c:tx>
              <c:numFmt formatCode="General" sourceLinked="1"/>
              <c:spPr>
                <a:solidFill>
                  <a:sysClr val="window" lastClr="FFFFFF"/>
                </a:solidFill>
                <a:ln>
                  <a:solidFill>
                    <a:sysClr val="windowText" lastClr="000000">
                      <a:lumMod val="25000"/>
                      <a:lumOff val="75000"/>
                    </a:sys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zh-CN" sz="1200" b="1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numFmt formatCode="General" sourceLinked="1"/>
              <c:spPr>
                <a:solidFill>
                  <a:sysClr val="window" lastClr="FFFFFF"/>
                </a:solidFill>
                <a:ln>
                  <a:solidFill>
                    <a:sysClr val="windowText" lastClr="000000">
                      <a:lumMod val="25000"/>
                      <a:lumOff val="75000"/>
                    </a:sys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zh-CN" sz="900" b="1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/>
              <c:numFmt formatCode="General" sourceLinked="1"/>
              <c:spPr>
                <a:solidFill>
                  <a:sysClr val="window" lastClr="FFFFFF"/>
                </a:solidFill>
                <a:ln>
                  <a:solidFill>
                    <a:sysClr val="windowText" lastClr="000000">
                      <a:lumMod val="25000"/>
                      <a:lumOff val="75000"/>
                    </a:sys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zh-CN" sz="900" b="1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layout/>
                <c15:showLeaderLines val="0"/>
                <c15:leaderLines/>
              </c:ext>
            </c:extLst>
          </c:dLbls>
          <c:cat>
            <c:strRef>
              <c:f>'2015年7月离职原因分析饼图（不含实习）'!$C$1:$F$1</c:f>
              <c:strCache>
                <c:ptCount val="4"/>
                <c:pt idx="0">
                  <c:v>旷工自离</c:v>
                </c:pt>
                <c:pt idx="1">
                  <c:v>不适应工作</c:v>
                </c:pt>
                <c:pt idx="2">
                  <c:v>个人发展与公司不符</c:v>
                </c:pt>
                <c:pt idx="3">
                  <c:v>个人原因（家庭、健康、其他方面）</c:v>
                </c:pt>
              </c:strCache>
            </c:strRef>
          </c:cat>
          <c:val>
            <c:numRef>
              <c:f>'2015年7月离职原因分析饼图（不含实习）'!$C$2:$F$2</c:f>
              <c:numCache>
                <c:formatCode>General</c:formatCode>
                <c:ptCount val="4"/>
                <c:pt idx="0">
                  <c:v>50</c:v>
                </c:pt>
                <c:pt idx="1">
                  <c:v>14</c:v>
                </c:pt>
                <c:pt idx="2">
                  <c:v>1</c:v>
                </c:pt>
                <c:pt idx="3">
                  <c:v>75</c:v>
                </c:pt>
              </c:numCache>
            </c:numRef>
          </c:val>
        </c:ser>
        <c:ser>
          <c:idx val="1"/>
          <c:order val="1"/>
          <c:explosion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elete val="1"/>
          </c:dLbls>
          <c:cat>
            <c:strRef>
              <c:f>'2015年7月离职原因分析饼图（不含实习）'!$C$1:$F$1</c:f>
              <c:strCache>
                <c:ptCount val="4"/>
                <c:pt idx="0">
                  <c:v>旷工自离</c:v>
                </c:pt>
                <c:pt idx="1">
                  <c:v>不适应工作</c:v>
                </c:pt>
                <c:pt idx="2">
                  <c:v>个人发展与公司不符</c:v>
                </c:pt>
                <c:pt idx="3">
                  <c:v>个人原因（家庭、健康、其他方面）</c:v>
                </c:pt>
              </c:strCache>
            </c:strRef>
          </c:cat>
          <c:val>
            <c:numRef>
              <c:f>'2015年7月离职原因分析饼图（不含实习）'!$C$3:$F$3</c:f>
              <c:numCache>
                <c:formatCode>0%</c:formatCode>
                <c:ptCount val="4"/>
                <c:pt idx="0">
                  <c:v>0.357142857142857</c:v>
                </c:pt>
                <c:pt idx="1">
                  <c:v>0.28</c:v>
                </c:pt>
                <c:pt idx="2">
                  <c:v>0.00714285714285714</c:v>
                </c:pt>
                <c:pt idx="3">
                  <c:v>0.535714285714286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lang="zh-CN"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r>
              <a:rPr lang="en-US"/>
              <a:t>2015</a:t>
            </a:r>
            <a:r>
              <a:rPr lang="zh-CN"/>
              <a:t>年</a:t>
            </a:r>
            <a:r>
              <a:rPr lang="en-US"/>
              <a:t>7</a:t>
            </a:r>
            <a:r>
              <a:rPr lang="zh-CN"/>
              <a:t>月离职人员服务年资分析</a:t>
            </a:r>
            <a:endParaRPr lang="zh-CN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服务年限离职分析!$B$2</c:f>
              <c:strCache>
                <c:ptCount val="1"/>
                <c:pt idx="0">
                  <c:v>运营部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服务年限离职分析!$A$3:$A$6</c:f>
              <c:strCache>
                <c:ptCount val="4"/>
                <c:pt idx="0">
                  <c:v>6个月内</c:v>
                </c:pt>
                <c:pt idx="1">
                  <c:v>6个月-1年</c:v>
                </c:pt>
                <c:pt idx="2">
                  <c:v>1-2年</c:v>
                </c:pt>
                <c:pt idx="3">
                  <c:v>2年以上</c:v>
                </c:pt>
              </c:strCache>
            </c:strRef>
          </c:cat>
          <c:val>
            <c:numRef>
              <c:f>服务年限离职分析!$B$3:$B$6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</c:ser>
        <c:ser>
          <c:idx val="1"/>
          <c:order val="1"/>
          <c:tx>
            <c:strRef>
              <c:f>服务年限离职分析!$C$2</c:f>
              <c:strCache>
                <c:ptCount val="1"/>
                <c:pt idx="0">
                  <c:v>航空部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elete val="1"/>
          </c:dLbls>
          <c:cat>
            <c:strRef>
              <c:f>服务年限离职分析!$A$3:$A$6</c:f>
              <c:strCache>
                <c:ptCount val="4"/>
                <c:pt idx="0">
                  <c:v>6个月内</c:v>
                </c:pt>
                <c:pt idx="1">
                  <c:v>6个月-1年</c:v>
                </c:pt>
                <c:pt idx="2">
                  <c:v>1-2年</c:v>
                </c:pt>
                <c:pt idx="3">
                  <c:v>2年以上</c:v>
                </c:pt>
              </c:strCache>
            </c:strRef>
          </c:cat>
          <c:val>
            <c:numRef>
              <c:f>服务年限离职分析!$C$3:$C$6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ser>
          <c:idx val="2"/>
          <c:order val="2"/>
          <c:tx>
            <c:strRef>
              <c:f>服务年限离职分析!$D$2</c:f>
              <c:strCache>
                <c:ptCount val="1"/>
                <c:pt idx="0">
                  <c:v>直营点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delete val="1"/>
          </c:dLbls>
          <c:cat>
            <c:strRef>
              <c:f>服务年限离职分析!$A$3:$A$6</c:f>
              <c:strCache>
                <c:ptCount val="4"/>
                <c:pt idx="0">
                  <c:v>6个月内</c:v>
                </c:pt>
                <c:pt idx="1">
                  <c:v>6个月-1年</c:v>
                </c:pt>
                <c:pt idx="2">
                  <c:v>1-2年</c:v>
                </c:pt>
                <c:pt idx="3">
                  <c:v>2年以上</c:v>
                </c:pt>
              </c:strCache>
            </c:strRef>
          </c:cat>
          <c:val>
            <c:numRef>
              <c:f>服务年限离职分析!$D$3:$D$6</c:f>
              <c:numCache>
                <c:formatCode>General</c:formatCode>
                <c:ptCount val="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ser>
          <c:idx val="3"/>
          <c:order val="3"/>
          <c:tx>
            <c:strRef>
              <c:f>服务年限离职分析!$E$2</c:f>
              <c:strCache>
                <c:ptCount val="1"/>
                <c:pt idx="0">
                  <c:v>监察部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服务年限离职分析!$A$3:$A$6</c:f>
              <c:strCache>
                <c:ptCount val="4"/>
                <c:pt idx="0">
                  <c:v>6个月内</c:v>
                </c:pt>
                <c:pt idx="1">
                  <c:v>6个月-1年</c:v>
                </c:pt>
                <c:pt idx="2">
                  <c:v>1-2年</c:v>
                </c:pt>
                <c:pt idx="3">
                  <c:v>2年以上</c:v>
                </c:pt>
              </c:strCache>
            </c:strRef>
          </c:cat>
          <c:val>
            <c:numRef>
              <c:f>服务年限离职分析!$E$3:$E$6</c:f>
              <c:numCache>
                <c:formatCode>General</c:formatCode>
                <c:ptCount val="4"/>
                <c:pt idx="0">
                  <c:v>5</c:v>
                </c:pt>
                <c:pt idx="1">
                  <c:v>5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</c:ser>
        <c:ser>
          <c:idx val="4"/>
          <c:order val="4"/>
          <c:tx>
            <c:strRef>
              <c:f>服务年限离职分析!$F$2</c:f>
              <c:strCache>
                <c:ptCount val="1"/>
                <c:pt idx="0">
                  <c:v>客服部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服务年限离职分析!$A$3:$A$6</c:f>
              <c:strCache>
                <c:ptCount val="4"/>
                <c:pt idx="0">
                  <c:v>6个月内</c:v>
                </c:pt>
                <c:pt idx="1">
                  <c:v>6个月-1年</c:v>
                </c:pt>
                <c:pt idx="2">
                  <c:v>1-2年</c:v>
                </c:pt>
                <c:pt idx="3">
                  <c:v>2年以上</c:v>
                </c:pt>
              </c:strCache>
            </c:strRef>
          </c:cat>
          <c:val>
            <c:numRef>
              <c:f>服务年限离职分析!$F$3:$F$6</c:f>
              <c:numCache>
                <c:formatCode>General</c:formatCode>
                <c:ptCount val="4"/>
                <c:pt idx="0">
                  <c:v>17</c:v>
                </c:pt>
                <c:pt idx="1">
                  <c:v>3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ser>
          <c:idx val="5"/>
          <c:order val="5"/>
          <c:tx>
            <c:strRef>
              <c:f>服务年限离职分析!$G$2</c:f>
              <c:strCache>
                <c:ptCount val="1"/>
                <c:pt idx="0">
                  <c:v>市场营销部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  <a:sp3d/>
          </c:spPr>
          <c:invertIfNegative val="0"/>
          <c:dLbls>
            <c:delete val="1"/>
          </c:dLbls>
          <c:cat>
            <c:strRef>
              <c:f>服务年限离职分析!$A$3:$A$6</c:f>
              <c:strCache>
                <c:ptCount val="4"/>
                <c:pt idx="0">
                  <c:v>6个月内</c:v>
                </c:pt>
                <c:pt idx="1">
                  <c:v>6个月-1年</c:v>
                </c:pt>
                <c:pt idx="2">
                  <c:v>1-2年</c:v>
                </c:pt>
                <c:pt idx="3">
                  <c:v>2年以上</c:v>
                </c:pt>
              </c:strCache>
            </c:strRef>
          </c:cat>
          <c:val>
            <c:numRef>
              <c:f>服务年限离职分析!$G$3:$G$6</c:f>
              <c:numCache>
                <c:formatCode>General</c:formatCode>
                <c:ptCount val="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ser>
          <c:idx val="6"/>
          <c:order val="6"/>
          <c:tx>
            <c:strRef>
              <c:f>服务年限离职分析!$H$2</c:f>
              <c:strCache>
                <c:ptCount val="1"/>
                <c:pt idx="0">
                  <c:v>网管中心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dLbls>
            <c:delete val="1"/>
          </c:dLbls>
          <c:cat>
            <c:strRef>
              <c:f>服务年限离职分析!$A$3:$A$6</c:f>
              <c:strCache>
                <c:ptCount val="4"/>
                <c:pt idx="0">
                  <c:v>6个月内</c:v>
                </c:pt>
                <c:pt idx="1">
                  <c:v>6个月-1年</c:v>
                </c:pt>
                <c:pt idx="2">
                  <c:v>1-2年</c:v>
                </c:pt>
                <c:pt idx="3">
                  <c:v>2年以上</c:v>
                </c:pt>
              </c:strCache>
            </c:strRef>
          </c:cat>
          <c:val>
            <c:numRef>
              <c:f>服务年限离职分析!$H$3:$H$6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ser>
          <c:idx val="7"/>
          <c:order val="7"/>
          <c:tx>
            <c:strRef>
              <c:f>服务年限离职分析!$I$2</c:f>
              <c:strCache>
                <c:ptCount val="1"/>
                <c:pt idx="0">
                  <c:v>项目产品部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dLbls>
            <c:delete val="1"/>
          </c:dLbls>
          <c:cat>
            <c:strRef>
              <c:f>服务年限离职分析!$A$3:$A$6</c:f>
              <c:strCache>
                <c:ptCount val="4"/>
                <c:pt idx="0">
                  <c:v>6个月内</c:v>
                </c:pt>
                <c:pt idx="1">
                  <c:v>6个月-1年</c:v>
                </c:pt>
                <c:pt idx="2">
                  <c:v>1-2年</c:v>
                </c:pt>
                <c:pt idx="3">
                  <c:v>2年以上</c:v>
                </c:pt>
              </c:strCache>
            </c:strRef>
          </c:cat>
          <c:val>
            <c:numRef>
              <c:f>服务年限离职分析!$I$3:$I$6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ser>
          <c:idx val="8"/>
          <c:order val="8"/>
          <c:tx>
            <c:strRef>
              <c:f>服务年限离职分析!$L$2</c:f>
              <c:strCache>
                <c:ptCount val="1"/>
                <c:pt idx="0">
                  <c:v>上海分拨中心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服务年限离职分析!$A$3:$A$6</c:f>
              <c:strCache>
                <c:ptCount val="4"/>
                <c:pt idx="0">
                  <c:v>6个月内</c:v>
                </c:pt>
                <c:pt idx="1">
                  <c:v>6个月-1年</c:v>
                </c:pt>
                <c:pt idx="2">
                  <c:v>1-2年</c:v>
                </c:pt>
                <c:pt idx="3">
                  <c:v>2年以上</c:v>
                </c:pt>
              </c:strCache>
            </c:strRef>
          </c:cat>
          <c:val>
            <c:numRef>
              <c:f>服务年限离职分析!$L$3:$L$6</c:f>
              <c:numCache>
                <c:formatCode>General</c:formatCode>
                <c:ptCount val="4"/>
                <c:pt idx="0">
                  <c:v>87</c:v>
                </c:pt>
                <c:pt idx="1">
                  <c:v>3</c:v>
                </c:pt>
                <c:pt idx="2">
                  <c:v>8</c:v>
                </c:pt>
                <c:pt idx="3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2404360"/>
        <c:axId val="342405536"/>
      </c:barChart>
      <c:catAx>
        <c:axId val="3424043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342405536"/>
        <c:crosses val="autoZero"/>
        <c:auto val="1"/>
        <c:lblAlgn val="ctr"/>
        <c:lblOffset val="100"/>
        <c:noMultiLvlLbl val="0"/>
      </c:catAx>
      <c:valAx>
        <c:axId val="34240553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342404360"/>
        <c:crosses val="autoZero"/>
        <c:crossBetween val="between"/>
        <c:majorUnit val="15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1200">
          <a:latin typeface="微软雅黑" panose="020B0503020204020204" pitchFamily="34" charset="-122"/>
          <a:ea typeface="微软雅黑" panose="020B0503020204020204" pitchFamily="34" charset="-122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77">
  <cs:axisTitle>
    <cs:lnRef idx="0"/>
    <cs:fillRef idx="0"/>
    <cs:effectRef idx="0"/>
    <cs:fontRef idx="minor">
      <a:schemeClr val="lt1">
        <a:lumMod val="85000"/>
      </a:schemeClr>
    </cs:fontRef>
    <cs:defRPr sz="900" kern="1200"/>
  </cs:axisTitle>
  <cs:categoryAxis>
    <cs:lnRef idx="0"/>
    <cs:fillRef idx="0"/>
    <cs:effectRef idx="0"/>
    <cs:fontRef idx="minor">
      <a:schemeClr val="lt1">
        <a:lumMod val="85000"/>
      </a:schemeClr>
    </cs:fontRef>
    <cs:spPr>
      <a:ln w="9575" cap="flat" cmpd="sng" algn="ctr">
        <a:solidFill>
          <a:schemeClr val="lt1">
            <a:lumMod val="75000"/>
          </a:schemeClr>
        </a:solidFill>
        <a:round/>
        <a:headEnd type="none" w="sm" len="sm"/>
        <a:tailEnd type="none" w="sm" len="sm"/>
      </a:ln>
    </cs:spPr>
    <cs:defRPr sz="900" b="1" kern="1200" cap="all" baseline="0"/>
  </cs:categoryAxis>
  <cs:chartArea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lt1">
            <a:lumMod val="7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lt1">
        <a:lumMod val="85000"/>
      </a:schemeClr>
    </cs:fontRef>
    <cs:spPr>
      <a:solidFill>
        <a:schemeClr val="dk1">
          <a:lumMod val="65000"/>
          <a:lumOff val="35000"/>
        </a:schemeClr>
      </a:solidFill>
      <a:ln>
        <a:solidFill>
          <a:schemeClr val="lt1">
            <a:lumMod val="50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>
        <a:gsLst>
          <a:gs pos="100000">
            <a:schemeClr val="phClr"/>
          </a:gs>
          <a:gs pos="0">
            <a:schemeClr val="phClr">
              <a:lumMod val="75000"/>
            </a:schemeClr>
          </a:gs>
        </a:gsLst>
        <a:lin ang="0" scaled="1"/>
      </a:gradFill>
      <a:effectLst>
        <a:innerShdw dist="12700" dir="16200000">
          <a:schemeClr val="lt1">
            <a:alpha val="75000"/>
          </a:schemeClr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100000">
            <a:schemeClr val="phClr"/>
          </a:gs>
          <a:gs pos="0">
            <a:schemeClr val="phClr">
              <a:lumMod val="75000"/>
            </a:schemeClr>
          </a:gs>
        </a:gsLst>
        <a:lin ang="0" scaled="1"/>
      </a:gradFill>
      <a:effectLst>
        <a:innerShdw dist="12700" dir="16200000">
          <a:schemeClr val="lt1">
            <a:alpha val="75000"/>
          </a:schemeClr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540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50000"/>
      </a:schemeClr>
    </cs:fontRef>
    <cs:spPr>
      <a:ln w="9525">
        <a:solidFill>
          <a:schemeClr val="lt1">
            <a:lumMod val="50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7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4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4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prstDash val="sysDot"/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6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bg1">
        <a:lumMod val="85000"/>
      </a:schemeClr>
    </cs:fontRef>
    <cs:spPr>
      <a:ln w="19050" cap="flat" cmpd="sng" algn="ctr">
        <a:solidFill>
          <a:schemeClr val="bg1">
            <a:lumMod val="85000"/>
          </a:schemeClr>
        </a:solidFill>
        <a:round/>
        <a:headEnd type="none" w="sm" len="sm"/>
        <a:tailEnd type="none" w="sm" len="sm"/>
      </a:ln>
    </cs:spPr>
    <cs:defRPr sz="900" b="1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seriesLine>
  <cs:title>
    <cs:lnRef idx="0"/>
    <cs:fillRef idx="0"/>
    <cs:effectRef idx="0"/>
    <cs:fontRef idx="major">
      <a:schemeClr val="lt1">
        <a:lumMod val="8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>
            <a:alpha val="50000"/>
          </a:schemeClr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85000"/>
        </a:schemeClr>
      </a:solidFill>
      <a:ln w="9525">
        <a:solidFill>
          <a:schemeClr val="dk1">
            <a:lumMod val="50000"/>
          </a:schemeClr>
        </a:solidFill>
        <a:round/>
      </a:ln>
    </cs:spPr>
  </cs:upBar>
  <cs:valueAxis>
    <cs:lnRef idx="0"/>
    <cs:fillRef idx="0"/>
    <cs:effectRef idx="0"/>
    <cs:fontRef idx="minor">
      <a:schemeClr val="lt1">
        <a:lumMod val="7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985E330-89A6-4C2E-A3A2-FA477AAD1168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BFDD1ED5-444C-4684-AD00-EBCAA4DD4938}">
      <dgm:prSet/>
      <dgm:spPr/>
      <dgm:t>
        <a:bodyPr/>
        <a:lstStyle/>
        <a:p>
          <a:pPr rtl="0"/>
          <a:r>
            <a:rPr lang="zh-CN" dirty="0" smtClean="0"/>
            <a:t>①</a:t>
          </a:r>
          <a:endParaRPr lang="en-US" dirty="0"/>
        </a:p>
      </dgm:t>
    </dgm:pt>
    <dgm:pt modelId="{9DB550C6-4500-4E67-AF16-32F2AE02529F}" cxnId="{F4695328-6FB1-40E7-8E8B-19DF7D7906CF}" type="parTrans">
      <dgm:prSet/>
      <dgm:spPr/>
      <dgm:t>
        <a:bodyPr/>
        <a:lstStyle/>
        <a:p>
          <a:endParaRPr lang="zh-CN" altLang="en-US"/>
        </a:p>
      </dgm:t>
    </dgm:pt>
    <dgm:pt modelId="{73D4C2A0-F0C7-49E1-A9F9-98BA0696D88B}" cxnId="{F4695328-6FB1-40E7-8E8B-19DF7D7906CF}" type="sibTrans">
      <dgm:prSet/>
      <dgm:spPr/>
      <dgm:t>
        <a:bodyPr/>
        <a:lstStyle/>
        <a:p>
          <a:endParaRPr lang="zh-CN" altLang="en-US"/>
        </a:p>
      </dgm:t>
    </dgm:pt>
    <dgm:pt modelId="{8C9A766A-2BB3-42A3-AA2A-50699FD6BC93}">
      <dgm:prSet/>
      <dgm:spPr/>
      <dgm:t>
        <a:bodyPr/>
        <a:lstStyle/>
        <a:p>
          <a:pPr rtl="0"/>
          <a:r>
            <a:rPr lang="zh-CN" dirty="0" smtClean="0"/>
            <a:t>②</a:t>
          </a:r>
          <a:endParaRPr lang="en-US" dirty="0"/>
        </a:p>
      </dgm:t>
    </dgm:pt>
    <dgm:pt modelId="{EEF30577-C17F-4BB2-971B-60908C760BCC}" cxnId="{C609E5EF-D985-4F5A-B3C1-CC7CD5979F24}" type="parTrans">
      <dgm:prSet/>
      <dgm:spPr/>
      <dgm:t>
        <a:bodyPr/>
        <a:lstStyle/>
        <a:p>
          <a:endParaRPr lang="zh-CN" altLang="en-US"/>
        </a:p>
      </dgm:t>
    </dgm:pt>
    <dgm:pt modelId="{329D2CDB-99EC-42C4-A8D9-CA60181D2ED0}" cxnId="{C609E5EF-D985-4F5A-B3C1-CC7CD5979F24}" type="sibTrans">
      <dgm:prSet/>
      <dgm:spPr/>
      <dgm:t>
        <a:bodyPr/>
        <a:lstStyle/>
        <a:p>
          <a:endParaRPr lang="zh-CN" altLang="en-US"/>
        </a:p>
      </dgm:t>
    </dgm:pt>
    <dgm:pt modelId="{221E0281-B054-453E-B33A-2673D0D691F5}">
      <dgm:prSet/>
      <dgm:spPr/>
      <dgm:t>
        <a:bodyPr/>
        <a:lstStyle/>
        <a:p>
          <a:r>
            <a:rPr lang="zh-CN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上海分拨中心外包工</a:t>
          </a:r>
          <a:r>
            <a: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：</a:t>
          </a:r>
          <a:r>
            <a: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92</a:t>
          </a:r>
          <a:r>
            <a: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人，与上月离职人数持平。截至到</a:t>
          </a:r>
          <a:r>
            <a: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8</a:t>
          </a:r>
          <a:r>
            <a: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月</a:t>
          </a:r>
          <a:r>
            <a: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7</a:t>
          </a:r>
          <a:r>
            <a: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日满编率</a:t>
          </a:r>
          <a:r>
            <a: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93%</a:t>
          </a:r>
          <a:r>
            <a: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。由于</a:t>
          </a:r>
          <a:r>
            <a: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6</a:t>
          </a:r>
          <a:r>
            <a: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月</a:t>
          </a:r>
          <a:r>
            <a: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7</a:t>
          </a:r>
          <a:r>
            <a: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月操作工离职人数合计</a:t>
          </a:r>
          <a:r>
            <a: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184</a:t>
          </a:r>
          <a:r>
            <a: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人，故此，</a:t>
          </a:r>
          <a:r>
            <a: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8</a:t>
          </a:r>
          <a:r>
            <a: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月和</a:t>
          </a:r>
          <a:r>
            <a: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9</a:t>
          </a:r>
          <a:r>
            <a: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月的重心是加快一线分拨操作工的招聘补给。</a:t>
          </a:r>
          <a:endParaRPr lang="zh-CN" altLang="en-US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E4730F2-2EAC-443D-97FE-992E9A6A9819}" cxnId="{F2E814AF-80A8-42AF-ADE6-3473A82D37E0}" type="parTrans">
      <dgm:prSet/>
      <dgm:spPr/>
      <dgm:t>
        <a:bodyPr/>
        <a:lstStyle/>
        <a:p>
          <a:endParaRPr lang="zh-CN" altLang="en-US"/>
        </a:p>
      </dgm:t>
    </dgm:pt>
    <dgm:pt modelId="{6F1C972A-10A2-45C2-8A0C-78CF882CA039}" cxnId="{F2E814AF-80A8-42AF-ADE6-3473A82D37E0}" type="sibTrans">
      <dgm:prSet/>
      <dgm:spPr/>
      <dgm:t>
        <a:bodyPr/>
        <a:lstStyle/>
        <a:p>
          <a:endParaRPr lang="zh-CN" altLang="en-US"/>
        </a:p>
      </dgm:t>
    </dgm:pt>
    <dgm:pt modelId="{F6F2543E-445A-4AC5-9FBF-25441243C3EC}">
      <dgm:prSet custT="1"/>
      <dgm:spPr/>
      <dgm:t>
        <a:bodyPr/>
        <a:lstStyle/>
        <a:p>
          <a:r>
            <a:rPr 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职能部门离职率</a:t>
          </a:r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人数由原先的</a:t>
          </a:r>
          <a:r>
            <a: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35</a:t>
          </a:r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人下降到</a:t>
          </a:r>
          <a:r>
            <a: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28</a:t>
          </a:r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人，离职率下降</a:t>
          </a:r>
          <a:r>
            <a: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3%</a:t>
          </a:r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。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C140A3F-1C2A-49F4-BC07-5E88A6E2356C}" cxnId="{AFD4ABB7-0632-4913-81F2-08505D7EF1F4}" type="parTrans">
      <dgm:prSet/>
      <dgm:spPr/>
      <dgm:t>
        <a:bodyPr/>
        <a:lstStyle/>
        <a:p>
          <a:endParaRPr lang="zh-CN" altLang="en-US"/>
        </a:p>
      </dgm:t>
    </dgm:pt>
    <dgm:pt modelId="{F33C2161-C125-46D8-9E88-8E0F1D4084E0}" cxnId="{AFD4ABB7-0632-4913-81F2-08505D7EF1F4}" type="sibTrans">
      <dgm:prSet/>
      <dgm:spPr/>
      <dgm:t>
        <a:bodyPr/>
        <a:lstStyle/>
        <a:p>
          <a:endParaRPr lang="zh-CN" altLang="en-US"/>
        </a:p>
      </dgm:t>
    </dgm:pt>
    <dgm:pt modelId="{7815EB1E-C4A4-40D7-815B-E9D785AC6B0A}">
      <dgm:prSet/>
      <dgm:spPr/>
      <dgm:t>
        <a:bodyPr/>
        <a:lstStyle/>
        <a:p>
          <a:r>
            <a:rPr lang="zh-CN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离职率较高</a:t>
          </a:r>
          <a:r>
            <a: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原因分析</a:t>
          </a:r>
          <a:r>
            <a:rPr lang="zh-CN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：</a:t>
          </a:r>
          <a:r>
            <a: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个人原因和员工个人旷工自离为主要</a:t>
          </a:r>
          <a:r>
            <a: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2</a:t>
          </a:r>
          <a:r>
            <a: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个因素</a:t>
          </a:r>
          <a:r>
            <a:rPr lang="zh-CN" altLang="en-US" dirty="0" smtClean="0"/>
            <a:t>。</a:t>
          </a:r>
          <a:endParaRPr lang="zh-CN" altLang="en-US" dirty="0"/>
        </a:p>
      </dgm:t>
    </dgm:pt>
    <dgm:pt modelId="{1A0CEAF2-D611-43EF-B780-19F438B9D57A}" cxnId="{9B41D345-DFD4-472D-89C3-201285FA1E34}" type="parTrans">
      <dgm:prSet/>
      <dgm:spPr/>
      <dgm:t>
        <a:bodyPr/>
        <a:lstStyle/>
        <a:p>
          <a:endParaRPr lang="zh-CN" altLang="en-US"/>
        </a:p>
      </dgm:t>
    </dgm:pt>
    <dgm:pt modelId="{E36BEFE7-8893-476F-9710-0267E6B58131}" cxnId="{9B41D345-DFD4-472D-89C3-201285FA1E34}" type="sibTrans">
      <dgm:prSet/>
      <dgm:spPr/>
      <dgm:t>
        <a:bodyPr/>
        <a:lstStyle/>
        <a:p>
          <a:endParaRPr lang="zh-CN" altLang="en-US"/>
        </a:p>
      </dgm:t>
    </dgm:pt>
    <dgm:pt modelId="{ADB1CF7F-C9C5-4831-B675-D941639B6CC0}" type="pres">
      <dgm:prSet presAssocID="{8985E330-89A6-4C2E-A3A2-FA477AAD116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35D11DD2-3CA3-4667-BB13-E7F21202C9C2}" type="pres">
      <dgm:prSet presAssocID="{BFDD1ED5-444C-4684-AD00-EBCAA4DD4938}" presName="composite" presStyleCnt="0"/>
      <dgm:spPr/>
    </dgm:pt>
    <dgm:pt modelId="{9DF95411-EAF7-4D88-9985-D41033E36685}" type="pres">
      <dgm:prSet presAssocID="{BFDD1ED5-444C-4684-AD00-EBCAA4DD4938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6E50320-020F-4F40-AB84-D9466023D1BE}" type="pres">
      <dgm:prSet presAssocID="{BFDD1ED5-444C-4684-AD00-EBCAA4DD4938}" presName="descendantText" presStyleLbl="alignAcc1" presStyleIdx="0" presStyleCnt="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DEC0C94-6887-48F1-AE58-0F8096D69560}" type="pres">
      <dgm:prSet presAssocID="{73D4C2A0-F0C7-49E1-A9F9-98BA0696D88B}" presName="sp" presStyleCnt="0"/>
      <dgm:spPr/>
    </dgm:pt>
    <dgm:pt modelId="{02B39124-0654-4311-ACF9-C0895F9F50C7}" type="pres">
      <dgm:prSet presAssocID="{8C9A766A-2BB3-42A3-AA2A-50699FD6BC93}" presName="composite" presStyleCnt="0"/>
      <dgm:spPr/>
    </dgm:pt>
    <dgm:pt modelId="{89DC5D67-DDC1-4993-B279-DF4D74FE9CBD}" type="pres">
      <dgm:prSet presAssocID="{8C9A766A-2BB3-42A3-AA2A-50699FD6BC93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65220F6-4ED0-4B61-99AE-2BFCD4E7C858}" type="pres">
      <dgm:prSet presAssocID="{8C9A766A-2BB3-42A3-AA2A-50699FD6BC93}" presName="descendantText" presStyleLbl="alignAcc1" presStyleIdx="1" presStyleCnt="2" custLinFactNeighborY="179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C609E5EF-D985-4F5A-B3C1-CC7CD5979F24}" srcId="{8985E330-89A6-4C2E-A3A2-FA477AAD1168}" destId="{8C9A766A-2BB3-42A3-AA2A-50699FD6BC93}" srcOrd="1" destOrd="0" parTransId="{EEF30577-C17F-4BB2-971B-60908C760BCC}" sibTransId="{329D2CDB-99EC-42C4-A8D9-CA60181D2ED0}"/>
    <dgm:cxn modelId="{84FEA240-3DD0-4EA8-A57E-C5670635238D}" type="presOf" srcId="{F6F2543E-445A-4AC5-9FBF-25441243C3EC}" destId="{465220F6-4ED0-4B61-99AE-2BFCD4E7C858}" srcOrd="0" destOrd="0" presId="urn:microsoft.com/office/officeart/2005/8/layout/chevron2"/>
    <dgm:cxn modelId="{AFD4ABB7-0632-4913-81F2-08505D7EF1F4}" srcId="{8C9A766A-2BB3-42A3-AA2A-50699FD6BC93}" destId="{F6F2543E-445A-4AC5-9FBF-25441243C3EC}" srcOrd="0" destOrd="0" parTransId="{6C140A3F-1C2A-49F4-BC07-5E88A6E2356C}" sibTransId="{F33C2161-C125-46D8-9E88-8E0F1D4084E0}"/>
    <dgm:cxn modelId="{8C0687E9-78E3-4E5B-8102-40673A86E3A6}" type="presOf" srcId="{7815EB1E-C4A4-40D7-815B-E9D785AC6B0A}" destId="{C6E50320-020F-4F40-AB84-D9466023D1BE}" srcOrd="0" destOrd="1" presId="urn:microsoft.com/office/officeart/2005/8/layout/chevron2"/>
    <dgm:cxn modelId="{F2E814AF-80A8-42AF-ADE6-3473A82D37E0}" srcId="{BFDD1ED5-444C-4684-AD00-EBCAA4DD4938}" destId="{221E0281-B054-453E-B33A-2673D0D691F5}" srcOrd="0" destOrd="0" parTransId="{6E4730F2-2EAC-443D-97FE-992E9A6A9819}" sibTransId="{6F1C972A-10A2-45C2-8A0C-78CF882CA039}"/>
    <dgm:cxn modelId="{2FCFCAA2-D142-4875-B1B1-E08F7A2675A5}" type="presOf" srcId="{BFDD1ED5-444C-4684-AD00-EBCAA4DD4938}" destId="{9DF95411-EAF7-4D88-9985-D41033E36685}" srcOrd="0" destOrd="0" presId="urn:microsoft.com/office/officeart/2005/8/layout/chevron2"/>
    <dgm:cxn modelId="{0AF706C6-980E-4731-9B7E-F722EBF8BC67}" type="presOf" srcId="{8985E330-89A6-4C2E-A3A2-FA477AAD1168}" destId="{ADB1CF7F-C9C5-4831-B675-D941639B6CC0}" srcOrd="0" destOrd="0" presId="urn:microsoft.com/office/officeart/2005/8/layout/chevron2"/>
    <dgm:cxn modelId="{ECEB283F-ECF7-4941-831B-361E88B67016}" type="presOf" srcId="{8C9A766A-2BB3-42A3-AA2A-50699FD6BC93}" destId="{89DC5D67-DDC1-4993-B279-DF4D74FE9CBD}" srcOrd="0" destOrd="0" presId="urn:microsoft.com/office/officeart/2005/8/layout/chevron2"/>
    <dgm:cxn modelId="{78135B7C-CB37-494D-A48E-FBDCF6AED141}" type="presOf" srcId="{221E0281-B054-453E-B33A-2673D0D691F5}" destId="{C6E50320-020F-4F40-AB84-D9466023D1BE}" srcOrd="0" destOrd="0" presId="urn:microsoft.com/office/officeart/2005/8/layout/chevron2"/>
    <dgm:cxn modelId="{F4695328-6FB1-40E7-8E8B-19DF7D7906CF}" srcId="{8985E330-89A6-4C2E-A3A2-FA477AAD1168}" destId="{BFDD1ED5-444C-4684-AD00-EBCAA4DD4938}" srcOrd="0" destOrd="0" parTransId="{9DB550C6-4500-4E67-AF16-32F2AE02529F}" sibTransId="{73D4C2A0-F0C7-49E1-A9F9-98BA0696D88B}"/>
    <dgm:cxn modelId="{9B41D345-DFD4-472D-89C3-201285FA1E34}" srcId="{BFDD1ED5-444C-4684-AD00-EBCAA4DD4938}" destId="{7815EB1E-C4A4-40D7-815B-E9D785AC6B0A}" srcOrd="1" destOrd="0" parTransId="{1A0CEAF2-D611-43EF-B780-19F438B9D57A}" sibTransId="{E36BEFE7-8893-476F-9710-0267E6B58131}"/>
    <dgm:cxn modelId="{F2AAEB59-F94D-42CE-8A03-01253A6997F4}" type="presParOf" srcId="{ADB1CF7F-C9C5-4831-B675-D941639B6CC0}" destId="{35D11DD2-3CA3-4667-BB13-E7F21202C9C2}" srcOrd="0" destOrd="0" presId="urn:microsoft.com/office/officeart/2005/8/layout/chevron2"/>
    <dgm:cxn modelId="{E7651F62-4DF7-40BC-85D2-8742388E4877}" type="presParOf" srcId="{35D11DD2-3CA3-4667-BB13-E7F21202C9C2}" destId="{9DF95411-EAF7-4D88-9985-D41033E36685}" srcOrd="0" destOrd="0" presId="urn:microsoft.com/office/officeart/2005/8/layout/chevron2"/>
    <dgm:cxn modelId="{1F5D4A70-7B59-4ED5-BE46-A917E6938B92}" type="presParOf" srcId="{35D11DD2-3CA3-4667-BB13-E7F21202C9C2}" destId="{C6E50320-020F-4F40-AB84-D9466023D1BE}" srcOrd="1" destOrd="0" presId="urn:microsoft.com/office/officeart/2005/8/layout/chevron2"/>
    <dgm:cxn modelId="{7F145ED0-3FB5-4C0E-B5E6-1B5B7D0677F7}" type="presParOf" srcId="{ADB1CF7F-C9C5-4831-B675-D941639B6CC0}" destId="{EDEC0C94-6887-48F1-AE58-0F8096D69560}" srcOrd="1" destOrd="0" presId="urn:microsoft.com/office/officeart/2005/8/layout/chevron2"/>
    <dgm:cxn modelId="{EA06BE1B-E286-4C04-BB8C-2B9D1D615522}" type="presParOf" srcId="{ADB1CF7F-C9C5-4831-B675-D941639B6CC0}" destId="{02B39124-0654-4311-ACF9-C0895F9F50C7}" srcOrd="2" destOrd="0" presId="urn:microsoft.com/office/officeart/2005/8/layout/chevron2"/>
    <dgm:cxn modelId="{A7DD073A-994D-4F9A-954A-D3DA86AF1CCC}" type="presParOf" srcId="{02B39124-0654-4311-ACF9-C0895F9F50C7}" destId="{89DC5D67-DDC1-4993-B279-DF4D74FE9CBD}" srcOrd="0" destOrd="0" presId="urn:microsoft.com/office/officeart/2005/8/layout/chevron2"/>
    <dgm:cxn modelId="{FFFFF1CD-9CD1-413F-A891-3630C72E3269}" type="presParOf" srcId="{02B39124-0654-4311-ACF9-C0895F9F50C7}" destId="{465220F6-4ED0-4B61-99AE-2BFCD4E7C85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04595FA-2EF2-469A-9A14-FC3796301ED4}" type="doc">
      <dgm:prSet loTypeId="urn:microsoft.com/office/officeart/2005/8/layout/venn2" loCatId="relationship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zh-CN" altLang="en-US"/>
        </a:p>
      </dgm:t>
    </dgm:pt>
    <dgm:pt modelId="{687412D6-E986-4301-9363-F5F289AA977D}">
      <dgm:prSet phldrT="[文本]" custT="1"/>
      <dgm:spPr/>
      <dgm:t>
        <a:bodyPr/>
        <a:lstStyle/>
        <a:p>
          <a:r>
            <a:rPr lang="zh-CN" altLang="en-US" sz="16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运营中心： </a:t>
          </a:r>
          <a:endParaRPr lang="en-US" altLang="zh-CN" sz="1600" b="1" dirty="0" smtClean="0">
            <a:solidFill>
              <a:schemeClr val="tx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r>
            <a:rPr lang="en-US" altLang="zh-CN" sz="16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1%</a:t>
          </a:r>
          <a:r>
            <a:rPr lang="zh-CN" altLang="en-US" sz="16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（</a:t>
          </a:r>
          <a:r>
            <a:rPr lang="en-US" altLang="zh-CN" sz="16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1</a:t>
          </a:r>
          <a:r>
            <a:rPr lang="zh-CN" altLang="en-US" sz="16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人）</a:t>
          </a:r>
          <a:endParaRPr lang="zh-CN" altLang="en-US" sz="1600" b="1" dirty="0">
            <a:solidFill>
              <a:schemeClr val="tx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4227EAE-304E-455F-A225-F9145E081F3F}" cxnId="{BFE94108-AAF1-4B7B-B6CB-4F7AAEE9DD8C}" type="parTrans">
      <dgm:prSet/>
      <dgm:spPr/>
      <dgm:t>
        <a:bodyPr/>
        <a:lstStyle/>
        <a:p>
          <a:endParaRPr lang="zh-CN" altLang="en-US" sz="1600" b="1">
            <a:solidFill>
              <a:schemeClr val="tx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076CCD1-EF52-44F3-BF11-9AF50E96A988}" cxnId="{BFE94108-AAF1-4B7B-B6CB-4F7AAEE9DD8C}" type="sibTrans">
      <dgm:prSet/>
      <dgm:spPr/>
      <dgm:t>
        <a:bodyPr/>
        <a:lstStyle/>
        <a:p>
          <a:endParaRPr lang="zh-CN" altLang="en-US" sz="1600" b="1">
            <a:solidFill>
              <a:schemeClr val="tx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77A822CB-2842-4807-B8A4-3577B75A45B8}">
      <dgm:prSet phldrT="[文本]" custT="1"/>
      <dgm:spPr/>
      <dgm:t>
        <a:bodyPr/>
        <a:lstStyle/>
        <a:p>
          <a:r>
            <a:rPr lang="zh-CN" altLang="en-US" sz="14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监察部：</a:t>
          </a:r>
          <a:r>
            <a:rPr lang="en-US" altLang="zh-CN" sz="14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9%</a:t>
          </a:r>
          <a:r>
            <a:rPr lang="zh-CN" altLang="en-US" sz="14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（</a:t>
          </a:r>
          <a:r>
            <a:rPr lang="en-US" altLang="zh-CN" sz="14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11</a:t>
          </a:r>
          <a:r>
            <a:rPr lang="zh-CN" altLang="en-US" sz="14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人）</a:t>
          </a:r>
          <a:endParaRPr lang="zh-CN" altLang="en-US" sz="1400" b="1" dirty="0">
            <a:solidFill>
              <a:schemeClr val="tx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7499F12A-8CA2-477F-B5B9-B44214443710}" cxnId="{AD5BFA58-55CF-4ECC-9532-038939A25C43}" type="parTrans">
      <dgm:prSet/>
      <dgm:spPr/>
      <dgm:t>
        <a:bodyPr/>
        <a:lstStyle/>
        <a:p>
          <a:endParaRPr lang="zh-CN" altLang="en-US" sz="1600" b="1">
            <a:solidFill>
              <a:schemeClr val="tx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758CC638-6F8B-4694-B43E-AC0F2EBCFAA6}" cxnId="{AD5BFA58-55CF-4ECC-9532-038939A25C43}" type="sibTrans">
      <dgm:prSet/>
      <dgm:spPr/>
      <dgm:t>
        <a:bodyPr/>
        <a:lstStyle/>
        <a:p>
          <a:endParaRPr lang="zh-CN" altLang="en-US" sz="1600" b="1">
            <a:solidFill>
              <a:schemeClr val="tx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754AA5A-FD86-46F6-BB84-5AC3B120F977}">
      <dgm:prSet phldrT="[文本]" custT="1"/>
      <dgm:spPr/>
      <dgm:t>
        <a:bodyPr/>
        <a:lstStyle/>
        <a:p>
          <a:r>
            <a:rPr lang="zh-CN" altLang="en-US" sz="16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市场营销部</a:t>
          </a:r>
          <a:r>
            <a:rPr lang="en-US" altLang="zh-CN" sz="16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1</a:t>
          </a:r>
          <a:r>
            <a:rPr lang="zh-CN" altLang="en-US" sz="16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人（</a:t>
          </a:r>
          <a:r>
            <a:rPr lang="en-US" altLang="zh-CN" sz="16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1%</a:t>
          </a:r>
          <a:r>
            <a:rPr lang="zh-CN" altLang="en-US" sz="16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）                    </a:t>
          </a:r>
          <a:r>
            <a:rPr lang="en-US" altLang="zh-CN" sz="16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&amp;   </a:t>
          </a:r>
          <a:r>
            <a:rPr lang="zh-CN" altLang="en-US" sz="16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航空管理部</a:t>
          </a:r>
          <a:r>
            <a:rPr lang="en-US" altLang="zh-CN" sz="16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2</a:t>
          </a:r>
          <a:r>
            <a:rPr lang="zh-CN" altLang="en-US" sz="16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人（</a:t>
          </a:r>
          <a:r>
            <a:rPr lang="en-US" altLang="zh-CN" sz="16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2%</a:t>
          </a:r>
          <a:r>
            <a:rPr lang="zh-CN" altLang="en-US" sz="16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）</a:t>
          </a:r>
          <a:endParaRPr lang="zh-CN" altLang="en-US" sz="1600" b="1" dirty="0">
            <a:solidFill>
              <a:schemeClr val="tx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D0D29C54-7902-4EF1-859D-317DF0428007}" cxnId="{70A1758F-40D5-45EF-AEBA-D62D9EE5060A}" type="parTrans">
      <dgm:prSet/>
      <dgm:spPr/>
      <dgm:t>
        <a:bodyPr/>
        <a:lstStyle/>
        <a:p>
          <a:endParaRPr lang="zh-CN" altLang="en-US" sz="1600" b="1">
            <a:solidFill>
              <a:schemeClr val="tx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E3059AB-11BC-484E-B9D0-B276765E4DE0}" cxnId="{70A1758F-40D5-45EF-AEBA-D62D9EE5060A}" type="sibTrans">
      <dgm:prSet/>
      <dgm:spPr/>
      <dgm:t>
        <a:bodyPr/>
        <a:lstStyle/>
        <a:p>
          <a:endParaRPr lang="zh-CN" altLang="en-US" sz="1600" b="1">
            <a:solidFill>
              <a:schemeClr val="tx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B9EDB37-B8B2-4D76-AD2E-CA63FF49D81D}">
      <dgm:prSet phldrT="[文本]" custT="1"/>
      <dgm:spPr/>
      <dgm:t>
        <a:bodyPr/>
        <a:lstStyle/>
        <a:p>
          <a:r>
            <a:rPr lang="zh-CN" altLang="en-US" sz="18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客服中心：</a:t>
          </a:r>
          <a:r>
            <a:rPr lang="en-US" altLang="zh-CN" sz="18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9%</a:t>
          </a:r>
          <a:r>
            <a:rPr lang="zh-CN" altLang="en-US" sz="18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（</a:t>
          </a:r>
          <a:r>
            <a:rPr lang="en-US" altLang="zh-CN" sz="18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11</a:t>
          </a:r>
          <a:r>
            <a:rPr lang="zh-CN" altLang="en-US" sz="18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人）</a:t>
          </a:r>
          <a:endParaRPr lang="zh-CN" altLang="en-US" sz="1800" b="1" dirty="0">
            <a:solidFill>
              <a:schemeClr val="tx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EF9830EA-1851-4719-84D9-3D92A0AF5204}" cxnId="{2818AD0B-3B8C-468E-BA40-B4DC1FD722F5}" type="parTrans">
      <dgm:prSet/>
      <dgm:spPr/>
      <dgm:t>
        <a:bodyPr/>
        <a:lstStyle/>
        <a:p>
          <a:endParaRPr lang="zh-CN" altLang="en-US" sz="1600" b="1">
            <a:solidFill>
              <a:schemeClr val="tx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78063C31-D601-416D-8C61-F48EEC549951}" cxnId="{2818AD0B-3B8C-468E-BA40-B4DC1FD722F5}" type="sibTrans">
      <dgm:prSet/>
      <dgm:spPr/>
      <dgm:t>
        <a:bodyPr/>
        <a:lstStyle/>
        <a:p>
          <a:endParaRPr lang="zh-CN" altLang="en-US" sz="1600" b="1">
            <a:solidFill>
              <a:schemeClr val="tx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0E2E94B-6D43-4BAF-AFAC-693F7C036225}">
      <dgm:prSet custT="1"/>
      <dgm:spPr/>
      <dgm:t>
        <a:bodyPr/>
        <a:lstStyle/>
        <a:p>
          <a:r>
            <a:rPr lang="en-US" altLang="zh-CN" sz="14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FIN</a:t>
          </a:r>
          <a:r>
            <a:rPr lang="zh-CN" altLang="en-US" sz="14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：</a:t>
          </a:r>
          <a:r>
            <a:rPr lang="en-US" altLang="zh-CN" sz="14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1%</a:t>
          </a:r>
          <a:r>
            <a:rPr lang="zh-CN" altLang="en-US" sz="14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（</a:t>
          </a:r>
          <a:r>
            <a:rPr lang="en-US" altLang="zh-CN" sz="14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1</a:t>
          </a:r>
          <a:r>
            <a:rPr lang="zh-CN" altLang="en-US" sz="14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人）</a:t>
          </a:r>
          <a:endParaRPr lang="zh-CN" altLang="en-US" sz="1400" b="1" dirty="0">
            <a:solidFill>
              <a:schemeClr val="tx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6AA48E8-88C0-4041-8662-7F81CC17412B}" cxnId="{920395CD-B3A0-4734-96C0-94BB38EA0F75}" type="parTrans">
      <dgm:prSet/>
      <dgm:spPr/>
      <dgm:t>
        <a:bodyPr/>
        <a:lstStyle/>
        <a:p>
          <a:endParaRPr lang="zh-CN" altLang="en-US"/>
        </a:p>
      </dgm:t>
    </dgm:pt>
    <dgm:pt modelId="{23EAB377-2F5F-4DD8-890F-EB74E84CEFA0}" cxnId="{920395CD-B3A0-4734-96C0-94BB38EA0F75}" type="sibTrans">
      <dgm:prSet/>
      <dgm:spPr/>
      <dgm:t>
        <a:bodyPr/>
        <a:lstStyle/>
        <a:p>
          <a:endParaRPr lang="zh-CN" altLang="en-US"/>
        </a:p>
      </dgm:t>
    </dgm:pt>
    <dgm:pt modelId="{F628D779-EB06-4021-9278-E9B025082CDF}" type="pres">
      <dgm:prSet presAssocID="{404595FA-2EF2-469A-9A14-FC3796301ED4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44764A6D-11CB-4E59-9067-7D6366A3939D}" type="pres">
      <dgm:prSet presAssocID="{404595FA-2EF2-469A-9A14-FC3796301ED4}" presName="comp1" presStyleCnt="0"/>
      <dgm:spPr/>
    </dgm:pt>
    <dgm:pt modelId="{12E2BD3C-F6A1-4815-9962-2F756E7FFF9A}" type="pres">
      <dgm:prSet presAssocID="{404595FA-2EF2-469A-9A14-FC3796301ED4}" presName="circle1" presStyleLbl="node1" presStyleIdx="0" presStyleCnt="5"/>
      <dgm:spPr/>
      <dgm:t>
        <a:bodyPr/>
        <a:lstStyle/>
        <a:p>
          <a:endParaRPr lang="zh-CN" altLang="en-US"/>
        </a:p>
      </dgm:t>
    </dgm:pt>
    <dgm:pt modelId="{1F684700-0B38-4293-8CE5-D259F7BD305D}" type="pres">
      <dgm:prSet presAssocID="{404595FA-2EF2-469A-9A14-FC3796301ED4}" presName="c1text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291A542-D6BE-416E-A081-6AB8867C32ED}" type="pres">
      <dgm:prSet presAssocID="{404595FA-2EF2-469A-9A14-FC3796301ED4}" presName="comp2" presStyleCnt="0"/>
      <dgm:spPr/>
    </dgm:pt>
    <dgm:pt modelId="{5B0499FC-BDA4-417C-9555-03F17FD4AC96}" type="pres">
      <dgm:prSet presAssocID="{404595FA-2EF2-469A-9A14-FC3796301ED4}" presName="circle2" presStyleLbl="node1" presStyleIdx="1" presStyleCnt="5" custScaleY="96966"/>
      <dgm:spPr/>
      <dgm:t>
        <a:bodyPr/>
        <a:lstStyle/>
        <a:p>
          <a:endParaRPr lang="zh-CN" altLang="en-US"/>
        </a:p>
      </dgm:t>
    </dgm:pt>
    <dgm:pt modelId="{60D45227-AFBA-485D-909E-387C4E1710A2}" type="pres">
      <dgm:prSet presAssocID="{404595FA-2EF2-469A-9A14-FC3796301ED4}" presName="c2text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CE73C30-8F49-4087-8678-1EB8691B5B57}" type="pres">
      <dgm:prSet presAssocID="{404595FA-2EF2-469A-9A14-FC3796301ED4}" presName="comp3" presStyleCnt="0"/>
      <dgm:spPr/>
    </dgm:pt>
    <dgm:pt modelId="{9232A691-D1C8-49D1-8ABC-520DC9789F11}" type="pres">
      <dgm:prSet presAssocID="{404595FA-2EF2-469A-9A14-FC3796301ED4}" presName="circle3" presStyleLbl="node1" presStyleIdx="2" presStyleCnt="5"/>
      <dgm:spPr/>
      <dgm:t>
        <a:bodyPr/>
        <a:lstStyle/>
        <a:p>
          <a:endParaRPr lang="zh-CN" altLang="en-US"/>
        </a:p>
      </dgm:t>
    </dgm:pt>
    <dgm:pt modelId="{2A7E1587-0CE7-423C-BE87-4CE44BDFCE01}" type="pres">
      <dgm:prSet presAssocID="{404595FA-2EF2-469A-9A14-FC3796301ED4}" presName="c3text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348CA67-6B17-410C-8AEC-6A3896DA412E}" type="pres">
      <dgm:prSet presAssocID="{404595FA-2EF2-469A-9A14-FC3796301ED4}" presName="comp4" presStyleCnt="0"/>
      <dgm:spPr/>
    </dgm:pt>
    <dgm:pt modelId="{AB00F5A2-BFF7-496C-A6C5-741C467B5B8D}" type="pres">
      <dgm:prSet presAssocID="{404595FA-2EF2-469A-9A14-FC3796301ED4}" presName="circle4" presStyleLbl="node1" presStyleIdx="3" presStyleCnt="5" custScaleY="86331" custLinFactNeighborX="-2220" custLinFactNeighborY="-4357"/>
      <dgm:spPr/>
      <dgm:t>
        <a:bodyPr/>
        <a:lstStyle/>
        <a:p>
          <a:endParaRPr lang="zh-CN" altLang="en-US"/>
        </a:p>
      </dgm:t>
    </dgm:pt>
    <dgm:pt modelId="{33DDCA00-293B-4366-B1F9-6346B54BC2F1}" type="pres">
      <dgm:prSet presAssocID="{404595FA-2EF2-469A-9A14-FC3796301ED4}" presName="c4text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B4674C7-5F0C-4E1C-96FF-1D1887D39B35}" type="pres">
      <dgm:prSet presAssocID="{404595FA-2EF2-469A-9A14-FC3796301ED4}" presName="comp5" presStyleCnt="0"/>
      <dgm:spPr/>
    </dgm:pt>
    <dgm:pt modelId="{D1B77DF1-3949-41DF-AC84-2F4158EC7F2B}" type="pres">
      <dgm:prSet presAssocID="{404595FA-2EF2-469A-9A14-FC3796301ED4}" presName="circle5" presStyleLbl="node1" presStyleIdx="4" presStyleCnt="5" custScaleY="63626"/>
      <dgm:spPr/>
      <dgm:t>
        <a:bodyPr/>
        <a:lstStyle/>
        <a:p>
          <a:endParaRPr lang="zh-CN" altLang="en-US"/>
        </a:p>
      </dgm:t>
    </dgm:pt>
    <dgm:pt modelId="{5447E36F-1F58-4CD1-8B72-47E58EE72538}" type="pres">
      <dgm:prSet presAssocID="{404595FA-2EF2-469A-9A14-FC3796301ED4}" presName="c5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515CB2A3-1D13-46D9-B3A8-69110F77AD2B}" type="presOf" srcId="{77A822CB-2842-4807-B8A4-3577B75A45B8}" destId="{2A7E1587-0CE7-423C-BE87-4CE44BDFCE01}" srcOrd="1" destOrd="0" presId="urn:microsoft.com/office/officeart/2005/8/layout/venn2"/>
    <dgm:cxn modelId="{2818AD0B-3B8C-468E-BA40-B4DC1FD722F5}" srcId="{404595FA-2EF2-469A-9A14-FC3796301ED4}" destId="{AB9EDB37-B8B2-4D76-AD2E-CA63FF49D81D}" srcOrd="4" destOrd="0" parTransId="{EF9830EA-1851-4719-84D9-3D92A0AF5204}" sibTransId="{78063C31-D601-416D-8C61-F48EEC549951}"/>
    <dgm:cxn modelId="{CB85CC51-7830-4A6E-B7A7-8965B89114C2}" type="presOf" srcId="{80E2E94B-6D43-4BAF-AFAC-693F7C036225}" destId="{60D45227-AFBA-485D-909E-387C4E1710A2}" srcOrd="1" destOrd="0" presId="urn:microsoft.com/office/officeart/2005/8/layout/venn2"/>
    <dgm:cxn modelId="{35C053D2-73D3-46A4-B0B2-8D22703DD065}" type="presOf" srcId="{A754AA5A-FD86-46F6-BB84-5AC3B120F977}" destId="{AB00F5A2-BFF7-496C-A6C5-741C467B5B8D}" srcOrd="0" destOrd="0" presId="urn:microsoft.com/office/officeart/2005/8/layout/venn2"/>
    <dgm:cxn modelId="{70A1758F-40D5-45EF-AEBA-D62D9EE5060A}" srcId="{404595FA-2EF2-469A-9A14-FC3796301ED4}" destId="{A754AA5A-FD86-46F6-BB84-5AC3B120F977}" srcOrd="3" destOrd="0" parTransId="{D0D29C54-7902-4EF1-859D-317DF0428007}" sibTransId="{1E3059AB-11BC-484E-B9D0-B276765E4DE0}"/>
    <dgm:cxn modelId="{BE650895-B685-4F8D-B294-7674AE8CDDA7}" type="presOf" srcId="{A754AA5A-FD86-46F6-BB84-5AC3B120F977}" destId="{33DDCA00-293B-4366-B1F9-6346B54BC2F1}" srcOrd="1" destOrd="0" presId="urn:microsoft.com/office/officeart/2005/8/layout/venn2"/>
    <dgm:cxn modelId="{C5FD754A-B85E-47BE-9180-EC8DBDA3B8FA}" type="presOf" srcId="{77A822CB-2842-4807-B8A4-3577B75A45B8}" destId="{9232A691-D1C8-49D1-8ABC-520DC9789F11}" srcOrd="0" destOrd="0" presId="urn:microsoft.com/office/officeart/2005/8/layout/venn2"/>
    <dgm:cxn modelId="{BFE94108-AAF1-4B7B-B6CB-4F7AAEE9DD8C}" srcId="{404595FA-2EF2-469A-9A14-FC3796301ED4}" destId="{687412D6-E986-4301-9363-F5F289AA977D}" srcOrd="0" destOrd="0" parTransId="{34227EAE-304E-455F-A225-F9145E081F3F}" sibTransId="{F076CCD1-EF52-44F3-BF11-9AF50E96A988}"/>
    <dgm:cxn modelId="{7BED2BC2-EA00-441D-988E-568A871A7145}" type="presOf" srcId="{AB9EDB37-B8B2-4D76-AD2E-CA63FF49D81D}" destId="{D1B77DF1-3949-41DF-AC84-2F4158EC7F2B}" srcOrd="0" destOrd="0" presId="urn:microsoft.com/office/officeart/2005/8/layout/venn2"/>
    <dgm:cxn modelId="{66983EBE-1F70-4A75-AA11-14AE8ECB60EA}" type="presOf" srcId="{AB9EDB37-B8B2-4D76-AD2E-CA63FF49D81D}" destId="{5447E36F-1F58-4CD1-8B72-47E58EE72538}" srcOrd="1" destOrd="0" presId="urn:microsoft.com/office/officeart/2005/8/layout/venn2"/>
    <dgm:cxn modelId="{AD5BFA58-55CF-4ECC-9532-038939A25C43}" srcId="{404595FA-2EF2-469A-9A14-FC3796301ED4}" destId="{77A822CB-2842-4807-B8A4-3577B75A45B8}" srcOrd="2" destOrd="0" parTransId="{7499F12A-8CA2-477F-B5B9-B44214443710}" sibTransId="{758CC638-6F8B-4694-B43E-AC0F2EBCFAA6}"/>
    <dgm:cxn modelId="{620F780D-C3F3-46C3-B7B0-522159E3DBD6}" type="presOf" srcId="{80E2E94B-6D43-4BAF-AFAC-693F7C036225}" destId="{5B0499FC-BDA4-417C-9555-03F17FD4AC96}" srcOrd="0" destOrd="0" presId="urn:microsoft.com/office/officeart/2005/8/layout/venn2"/>
    <dgm:cxn modelId="{CC8D0931-C1F8-4434-BAAE-680ABA6C5C79}" type="presOf" srcId="{404595FA-2EF2-469A-9A14-FC3796301ED4}" destId="{F628D779-EB06-4021-9278-E9B025082CDF}" srcOrd="0" destOrd="0" presId="urn:microsoft.com/office/officeart/2005/8/layout/venn2"/>
    <dgm:cxn modelId="{F3B7BDD2-B376-4478-8907-B9A51A889058}" type="presOf" srcId="{687412D6-E986-4301-9363-F5F289AA977D}" destId="{1F684700-0B38-4293-8CE5-D259F7BD305D}" srcOrd="1" destOrd="0" presId="urn:microsoft.com/office/officeart/2005/8/layout/venn2"/>
    <dgm:cxn modelId="{8D5BC046-8C9F-40D9-B3AE-0B30CA63120D}" type="presOf" srcId="{687412D6-E986-4301-9363-F5F289AA977D}" destId="{12E2BD3C-F6A1-4815-9962-2F756E7FFF9A}" srcOrd="0" destOrd="0" presId="urn:microsoft.com/office/officeart/2005/8/layout/venn2"/>
    <dgm:cxn modelId="{920395CD-B3A0-4734-96C0-94BB38EA0F75}" srcId="{404595FA-2EF2-469A-9A14-FC3796301ED4}" destId="{80E2E94B-6D43-4BAF-AFAC-693F7C036225}" srcOrd="1" destOrd="0" parTransId="{A6AA48E8-88C0-4041-8662-7F81CC17412B}" sibTransId="{23EAB377-2F5F-4DD8-890F-EB74E84CEFA0}"/>
    <dgm:cxn modelId="{2B19B700-5250-4B49-91CC-192F017D021A}" type="presParOf" srcId="{F628D779-EB06-4021-9278-E9B025082CDF}" destId="{44764A6D-11CB-4E59-9067-7D6366A3939D}" srcOrd="0" destOrd="0" presId="urn:microsoft.com/office/officeart/2005/8/layout/venn2"/>
    <dgm:cxn modelId="{E3D443F8-3EE2-4D7E-A5F3-59EC84480854}" type="presParOf" srcId="{44764A6D-11CB-4E59-9067-7D6366A3939D}" destId="{12E2BD3C-F6A1-4815-9962-2F756E7FFF9A}" srcOrd="0" destOrd="0" presId="urn:microsoft.com/office/officeart/2005/8/layout/venn2"/>
    <dgm:cxn modelId="{D0E81DCE-46DE-40A9-B208-98A3F96F708D}" type="presParOf" srcId="{44764A6D-11CB-4E59-9067-7D6366A3939D}" destId="{1F684700-0B38-4293-8CE5-D259F7BD305D}" srcOrd="1" destOrd="0" presId="urn:microsoft.com/office/officeart/2005/8/layout/venn2"/>
    <dgm:cxn modelId="{A2CCEE92-A735-400C-8623-5A3CA3532E44}" type="presParOf" srcId="{F628D779-EB06-4021-9278-E9B025082CDF}" destId="{0291A542-D6BE-416E-A081-6AB8867C32ED}" srcOrd="1" destOrd="0" presId="urn:microsoft.com/office/officeart/2005/8/layout/venn2"/>
    <dgm:cxn modelId="{62C0A308-0C45-419A-A32A-BF5FEA01DECC}" type="presParOf" srcId="{0291A542-D6BE-416E-A081-6AB8867C32ED}" destId="{5B0499FC-BDA4-417C-9555-03F17FD4AC96}" srcOrd="0" destOrd="0" presId="urn:microsoft.com/office/officeart/2005/8/layout/venn2"/>
    <dgm:cxn modelId="{CBC18784-6B92-4847-8EB8-95BB67072A82}" type="presParOf" srcId="{0291A542-D6BE-416E-A081-6AB8867C32ED}" destId="{60D45227-AFBA-485D-909E-387C4E1710A2}" srcOrd="1" destOrd="0" presId="urn:microsoft.com/office/officeart/2005/8/layout/venn2"/>
    <dgm:cxn modelId="{F24F29D5-7D84-4BE7-9CAA-38E361B7A0B3}" type="presParOf" srcId="{F628D779-EB06-4021-9278-E9B025082CDF}" destId="{3CE73C30-8F49-4087-8678-1EB8691B5B57}" srcOrd="2" destOrd="0" presId="urn:microsoft.com/office/officeart/2005/8/layout/venn2"/>
    <dgm:cxn modelId="{1293972E-6014-4966-938C-1FC73B6BD329}" type="presParOf" srcId="{3CE73C30-8F49-4087-8678-1EB8691B5B57}" destId="{9232A691-D1C8-49D1-8ABC-520DC9789F11}" srcOrd="0" destOrd="0" presId="urn:microsoft.com/office/officeart/2005/8/layout/venn2"/>
    <dgm:cxn modelId="{A7055F20-7A14-41C9-BBFA-85BA168D95A9}" type="presParOf" srcId="{3CE73C30-8F49-4087-8678-1EB8691B5B57}" destId="{2A7E1587-0CE7-423C-BE87-4CE44BDFCE01}" srcOrd="1" destOrd="0" presId="urn:microsoft.com/office/officeart/2005/8/layout/venn2"/>
    <dgm:cxn modelId="{6FA29809-D6E8-4CDA-8F86-44427AC048A7}" type="presParOf" srcId="{F628D779-EB06-4021-9278-E9B025082CDF}" destId="{D348CA67-6B17-410C-8AEC-6A3896DA412E}" srcOrd="3" destOrd="0" presId="urn:microsoft.com/office/officeart/2005/8/layout/venn2"/>
    <dgm:cxn modelId="{E27EF005-ED83-41BE-BBB4-CCCB3A57BA94}" type="presParOf" srcId="{D348CA67-6B17-410C-8AEC-6A3896DA412E}" destId="{AB00F5A2-BFF7-496C-A6C5-741C467B5B8D}" srcOrd="0" destOrd="0" presId="urn:microsoft.com/office/officeart/2005/8/layout/venn2"/>
    <dgm:cxn modelId="{BB6A01E7-4EAD-4C66-9695-AC23F4D741CA}" type="presParOf" srcId="{D348CA67-6B17-410C-8AEC-6A3896DA412E}" destId="{33DDCA00-293B-4366-B1F9-6346B54BC2F1}" srcOrd="1" destOrd="0" presId="urn:microsoft.com/office/officeart/2005/8/layout/venn2"/>
    <dgm:cxn modelId="{AD717808-E6CC-483D-9E95-16DFB8B9FCF3}" type="presParOf" srcId="{F628D779-EB06-4021-9278-E9B025082CDF}" destId="{AB4674C7-5F0C-4E1C-96FF-1D1887D39B35}" srcOrd="4" destOrd="0" presId="urn:microsoft.com/office/officeart/2005/8/layout/venn2"/>
    <dgm:cxn modelId="{B6F6E602-7391-4E33-ACE1-D3AEA780919B}" type="presParOf" srcId="{AB4674C7-5F0C-4E1C-96FF-1D1887D39B35}" destId="{D1B77DF1-3949-41DF-AC84-2F4158EC7F2B}" srcOrd="0" destOrd="0" presId="urn:microsoft.com/office/officeart/2005/8/layout/venn2"/>
    <dgm:cxn modelId="{04AA21CC-6A3C-4163-8C36-91C7307C9BEF}" type="presParOf" srcId="{AB4674C7-5F0C-4E1C-96FF-1D1887D39B35}" destId="{5447E36F-1F58-4CD1-8B72-47E58EE72538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098C9FB-AE90-4A84-8012-C26D11FD3570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AF8623F9-6500-4D53-A845-321A3420EA9F}">
      <dgm:prSet custT="1"/>
      <dgm:spPr/>
      <dgm:t>
        <a:bodyPr/>
        <a:lstStyle/>
        <a:p>
          <a:pPr rtl="0"/>
          <a:r>
            <a:rPr lang="zh-CN" altLang="en-US" sz="20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主管离职</a:t>
          </a:r>
          <a:r>
            <a: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3</a:t>
          </a:r>
          <a:r>
            <a:rPr lang="zh-CN" altLang="en-US" sz="20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人，与上月持平</a:t>
          </a:r>
          <a:endParaRPr lang="zh-CN" sz="2000" b="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25CC4BA-D974-4660-8D7C-34D6669F02C9}" cxnId="{C6EDC3BD-01D4-4B14-A1BD-59A795A629F5}" type="parTrans">
      <dgm:prSet/>
      <dgm:spPr/>
      <dgm:t>
        <a:bodyPr/>
        <a:lstStyle/>
        <a:p>
          <a:endParaRPr lang="zh-CN" altLang="en-US" sz="20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D8EAAA05-1256-4E6C-AE93-9D86A562B2D9}" cxnId="{C6EDC3BD-01D4-4B14-A1BD-59A795A629F5}" type="sibTrans">
      <dgm:prSet/>
      <dgm:spPr/>
      <dgm:t>
        <a:bodyPr/>
        <a:lstStyle/>
        <a:p>
          <a:endParaRPr lang="zh-CN" altLang="en-US" sz="20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5B8E263-27D9-49E3-B749-21087188545D}">
      <dgm:prSet custT="1"/>
      <dgm:spPr/>
      <dgm:t>
        <a:bodyPr/>
        <a:lstStyle/>
        <a:p>
          <a:r>
            <a:rPr lang="zh-CN" altLang="en-US" sz="20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专员离职</a:t>
          </a:r>
          <a:r>
            <a: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12</a:t>
          </a:r>
          <a:r>
            <a:rPr lang="zh-CN" altLang="en-US" sz="20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人，环比下降</a:t>
          </a:r>
          <a:r>
            <a: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4</a:t>
          </a:r>
          <a:r>
            <a:rPr lang="zh-CN" altLang="en-US" sz="20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人</a:t>
          </a:r>
          <a:endParaRPr lang="zh-CN" altLang="en-US" sz="20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DCF39C4-CDE9-4472-BAA7-7F9899243351}" cxnId="{847D4979-0D77-4DC3-9E4A-6FB17C3233FD}" type="parTrans">
      <dgm:prSet/>
      <dgm:spPr/>
      <dgm:t>
        <a:bodyPr/>
        <a:lstStyle/>
        <a:p>
          <a:endParaRPr lang="zh-CN" altLang="en-US" sz="20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A4255FE-EB4F-4E04-9262-0C0008A4AE00}" cxnId="{847D4979-0D77-4DC3-9E4A-6FB17C3233FD}" type="sibTrans">
      <dgm:prSet/>
      <dgm:spPr/>
      <dgm:t>
        <a:bodyPr/>
        <a:lstStyle/>
        <a:p>
          <a:endParaRPr lang="zh-CN" altLang="en-US" sz="20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77DE9471-A03A-4B27-8BE2-A8DF7BD9D5B8}">
      <dgm:prSet custT="1"/>
      <dgm:spPr/>
      <dgm:t>
        <a:bodyPr/>
        <a:lstStyle/>
        <a:p>
          <a:r>
            <a:rPr lang="zh-CN" altLang="en-US" sz="20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助理离职</a:t>
          </a:r>
          <a:r>
            <a: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19</a:t>
          </a:r>
          <a:r>
            <a:rPr lang="zh-CN" altLang="en-US" sz="2000" b="1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人，</a:t>
          </a:r>
          <a:r>
            <a:rPr lang="zh-CN" altLang="en-US" sz="2000" b="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环比上升</a:t>
          </a:r>
          <a:r>
            <a:rPr lang="en-US" altLang="zh-CN" sz="2000" b="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5</a:t>
          </a:r>
          <a:r>
            <a:rPr lang="zh-CN" altLang="en-US" sz="2000" b="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人</a:t>
          </a:r>
          <a:endParaRPr lang="zh-CN" altLang="en-US" sz="2000" b="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0009C03-642A-4ECD-A4A6-D337C2EE8417}" cxnId="{97CD26F8-3A9F-4530-9978-C4A94DAB171B}" type="parTrans">
      <dgm:prSet/>
      <dgm:spPr/>
      <dgm:t>
        <a:bodyPr/>
        <a:lstStyle/>
        <a:p>
          <a:endParaRPr lang="zh-CN" altLang="en-US" sz="20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F0AFF3A-3AD6-4BF5-9A93-4C8D9E15A7D0}" cxnId="{97CD26F8-3A9F-4530-9978-C4A94DAB171B}" type="sibTrans">
      <dgm:prSet/>
      <dgm:spPr/>
      <dgm:t>
        <a:bodyPr/>
        <a:lstStyle/>
        <a:p>
          <a:endParaRPr lang="zh-CN" altLang="en-US" sz="20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ED16385F-5248-4E57-967D-F010E5AAB64B}">
      <dgm:prSet/>
      <dgm:spPr/>
      <dgm:t>
        <a:bodyPr/>
        <a:lstStyle/>
        <a:p>
          <a:r>
            <a:rPr lang="zh-CN" altLang="en-US" b="1" dirty="0" smtClean="0"/>
            <a:t>经理离职</a:t>
          </a:r>
          <a:r>
            <a:rPr lang="en-US" altLang="zh-CN" b="1" dirty="0" smtClean="0"/>
            <a:t>3</a:t>
          </a:r>
          <a:r>
            <a:rPr lang="zh-CN" altLang="en-US" b="1" dirty="0" smtClean="0"/>
            <a:t>人，环比下降为零</a:t>
          </a:r>
          <a:endParaRPr lang="zh-CN" altLang="en-US" b="1" dirty="0"/>
        </a:p>
      </dgm:t>
    </dgm:pt>
    <dgm:pt modelId="{245139B2-0B2D-42A8-9C68-812B4B29AD42}" cxnId="{D886899A-0635-4DF6-8D23-88C3863DABFA}" type="parTrans">
      <dgm:prSet/>
      <dgm:spPr/>
      <dgm:t>
        <a:bodyPr/>
        <a:lstStyle/>
        <a:p>
          <a:endParaRPr lang="zh-CN" altLang="en-US"/>
        </a:p>
      </dgm:t>
    </dgm:pt>
    <dgm:pt modelId="{C422F7F4-432D-4BC0-ACE9-3A8F96EA6458}" cxnId="{D886899A-0635-4DF6-8D23-88C3863DABFA}" type="sibTrans">
      <dgm:prSet/>
      <dgm:spPr/>
      <dgm:t>
        <a:bodyPr/>
        <a:lstStyle/>
        <a:p>
          <a:endParaRPr lang="zh-CN" altLang="en-US"/>
        </a:p>
      </dgm:t>
    </dgm:pt>
    <dgm:pt modelId="{8919C3D1-5D45-443E-A9A0-0E5838E6D72F}" type="pres">
      <dgm:prSet presAssocID="{2098C9FB-AE90-4A84-8012-C26D11FD3570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95426893-72A8-45A7-90FA-78D6661567A9}" type="pres">
      <dgm:prSet presAssocID="{2098C9FB-AE90-4A84-8012-C26D11FD3570}" presName="arrow" presStyleLbl="bgShp" presStyleIdx="0" presStyleCnt="1"/>
      <dgm:spPr/>
    </dgm:pt>
    <dgm:pt modelId="{E7C5C8F3-33D3-4875-9FF7-BA30BF9F43B2}" type="pres">
      <dgm:prSet presAssocID="{2098C9FB-AE90-4A84-8012-C26D11FD3570}" presName="arrowDiagram4" presStyleCnt="0"/>
      <dgm:spPr/>
    </dgm:pt>
    <dgm:pt modelId="{3A7C96E1-8508-413F-A272-B9814BB1797E}" type="pres">
      <dgm:prSet presAssocID="{ED16385F-5248-4E57-967D-F010E5AAB64B}" presName="bullet4a" presStyleLbl="node1" presStyleIdx="0" presStyleCnt="4"/>
      <dgm:spPr/>
    </dgm:pt>
    <dgm:pt modelId="{E6EBA419-AB21-4047-A1F2-54E4C1C44E97}" type="pres">
      <dgm:prSet presAssocID="{ED16385F-5248-4E57-967D-F010E5AAB64B}" presName="textBox4a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9B7E24A-79A9-4F55-902B-3DE1FFF63508}" type="pres">
      <dgm:prSet presAssocID="{AF8623F9-6500-4D53-A845-321A3420EA9F}" presName="bullet4b" presStyleLbl="node1" presStyleIdx="1" presStyleCnt="4"/>
      <dgm:spPr/>
    </dgm:pt>
    <dgm:pt modelId="{3F5AD0D7-D32C-4C44-ADCF-26CEFFA5F068}" type="pres">
      <dgm:prSet presAssocID="{AF8623F9-6500-4D53-A845-321A3420EA9F}" presName="textBox4b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BE4B224-9DEC-4670-8B92-5334ED2CBA0D}" type="pres">
      <dgm:prSet presAssocID="{15B8E263-27D9-49E3-B749-21087188545D}" presName="bullet4c" presStyleLbl="node1" presStyleIdx="2" presStyleCnt="4"/>
      <dgm:spPr/>
    </dgm:pt>
    <dgm:pt modelId="{FB3DE661-31DB-4807-9E6D-98C938CFA733}" type="pres">
      <dgm:prSet presAssocID="{15B8E263-27D9-49E3-B749-21087188545D}" presName="textBox4c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4855121-2BD6-4135-A922-263D0D285A7C}" type="pres">
      <dgm:prSet presAssocID="{77DE9471-A03A-4B27-8BE2-A8DF7BD9D5B8}" presName="bullet4d" presStyleLbl="node1" presStyleIdx="3" presStyleCnt="4"/>
      <dgm:spPr/>
    </dgm:pt>
    <dgm:pt modelId="{AC60A27F-019B-4DB3-8635-B361DD65D347}" type="pres">
      <dgm:prSet presAssocID="{77DE9471-A03A-4B27-8BE2-A8DF7BD9D5B8}" presName="textBox4d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FDF4238F-76E7-4193-87C5-4650C1919551}" type="presOf" srcId="{15B8E263-27D9-49E3-B749-21087188545D}" destId="{FB3DE661-31DB-4807-9E6D-98C938CFA733}" srcOrd="0" destOrd="0" presId="urn:microsoft.com/office/officeart/2005/8/layout/arrow2"/>
    <dgm:cxn modelId="{D886899A-0635-4DF6-8D23-88C3863DABFA}" srcId="{2098C9FB-AE90-4A84-8012-C26D11FD3570}" destId="{ED16385F-5248-4E57-967D-F010E5AAB64B}" srcOrd="0" destOrd="0" parTransId="{245139B2-0B2D-42A8-9C68-812B4B29AD42}" sibTransId="{C422F7F4-432D-4BC0-ACE9-3A8F96EA6458}"/>
    <dgm:cxn modelId="{847D4979-0D77-4DC3-9E4A-6FB17C3233FD}" srcId="{2098C9FB-AE90-4A84-8012-C26D11FD3570}" destId="{15B8E263-27D9-49E3-B749-21087188545D}" srcOrd="2" destOrd="0" parTransId="{1DCF39C4-CDE9-4472-BAA7-7F9899243351}" sibTransId="{FA4255FE-EB4F-4E04-9262-0C0008A4AE00}"/>
    <dgm:cxn modelId="{C6EDC3BD-01D4-4B14-A1BD-59A795A629F5}" srcId="{2098C9FB-AE90-4A84-8012-C26D11FD3570}" destId="{AF8623F9-6500-4D53-A845-321A3420EA9F}" srcOrd="1" destOrd="0" parTransId="{F25CC4BA-D974-4660-8D7C-34D6669F02C9}" sibTransId="{D8EAAA05-1256-4E6C-AE93-9D86A562B2D9}"/>
    <dgm:cxn modelId="{C6BF6CF2-72B3-4039-A7A7-6A5755B5FBAE}" type="presOf" srcId="{ED16385F-5248-4E57-967D-F010E5AAB64B}" destId="{E6EBA419-AB21-4047-A1F2-54E4C1C44E97}" srcOrd="0" destOrd="0" presId="urn:microsoft.com/office/officeart/2005/8/layout/arrow2"/>
    <dgm:cxn modelId="{0DBC3AB4-B1D0-4407-B3DE-3170451D7E49}" type="presOf" srcId="{2098C9FB-AE90-4A84-8012-C26D11FD3570}" destId="{8919C3D1-5D45-443E-A9A0-0E5838E6D72F}" srcOrd="0" destOrd="0" presId="urn:microsoft.com/office/officeart/2005/8/layout/arrow2"/>
    <dgm:cxn modelId="{12404C40-7B84-44E1-AA1D-9B2928DEEC23}" type="presOf" srcId="{77DE9471-A03A-4B27-8BE2-A8DF7BD9D5B8}" destId="{AC60A27F-019B-4DB3-8635-B361DD65D347}" srcOrd="0" destOrd="0" presId="urn:microsoft.com/office/officeart/2005/8/layout/arrow2"/>
    <dgm:cxn modelId="{78C24182-57BD-4CE2-9D02-25FA32BFF73E}" type="presOf" srcId="{AF8623F9-6500-4D53-A845-321A3420EA9F}" destId="{3F5AD0D7-D32C-4C44-ADCF-26CEFFA5F068}" srcOrd="0" destOrd="0" presId="urn:microsoft.com/office/officeart/2005/8/layout/arrow2"/>
    <dgm:cxn modelId="{97CD26F8-3A9F-4530-9978-C4A94DAB171B}" srcId="{2098C9FB-AE90-4A84-8012-C26D11FD3570}" destId="{77DE9471-A03A-4B27-8BE2-A8DF7BD9D5B8}" srcOrd="3" destOrd="0" parTransId="{10009C03-642A-4ECD-A4A6-D337C2EE8417}" sibTransId="{8F0AFF3A-3AD6-4BF5-9A93-4C8D9E15A7D0}"/>
    <dgm:cxn modelId="{D1916829-25B6-4A01-BF11-403A865B7281}" type="presParOf" srcId="{8919C3D1-5D45-443E-A9A0-0E5838E6D72F}" destId="{95426893-72A8-45A7-90FA-78D6661567A9}" srcOrd="0" destOrd="0" presId="urn:microsoft.com/office/officeart/2005/8/layout/arrow2"/>
    <dgm:cxn modelId="{CEAA6592-40FE-4619-9979-4145305F310B}" type="presParOf" srcId="{8919C3D1-5D45-443E-A9A0-0E5838E6D72F}" destId="{E7C5C8F3-33D3-4875-9FF7-BA30BF9F43B2}" srcOrd="1" destOrd="0" presId="urn:microsoft.com/office/officeart/2005/8/layout/arrow2"/>
    <dgm:cxn modelId="{A6D075A3-595C-45D9-8856-ADEB2D9F7CD1}" type="presParOf" srcId="{E7C5C8F3-33D3-4875-9FF7-BA30BF9F43B2}" destId="{3A7C96E1-8508-413F-A272-B9814BB1797E}" srcOrd="0" destOrd="0" presId="urn:microsoft.com/office/officeart/2005/8/layout/arrow2"/>
    <dgm:cxn modelId="{2A919D89-B718-49DA-9E78-57B0499BFBB6}" type="presParOf" srcId="{E7C5C8F3-33D3-4875-9FF7-BA30BF9F43B2}" destId="{E6EBA419-AB21-4047-A1F2-54E4C1C44E97}" srcOrd="1" destOrd="0" presId="urn:microsoft.com/office/officeart/2005/8/layout/arrow2"/>
    <dgm:cxn modelId="{DD2E0B5C-75B7-4578-8E7B-C9522A5C841E}" type="presParOf" srcId="{E7C5C8F3-33D3-4875-9FF7-BA30BF9F43B2}" destId="{79B7E24A-79A9-4F55-902B-3DE1FFF63508}" srcOrd="2" destOrd="0" presId="urn:microsoft.com/office/officeart/2005/8/layout/arrow2"/>
    <dgm:cxn modelId="{0137A45C-B641-4CAE-ACA6-78AD81C0F149}" type="presParOf" srcId="{E7C5C8F3-33D3-4875-9FF7-BA30BF9F43B2}" destId="{3F5AD0D7-D32C-4C44-ADCF-26CEFFA5F068}" srcOrd="3" destOrd="0" presId="urn:microsoft.com/office/officeart/2005/8/layout/arrow2"/>
    <dgm:cxn modelId="{B3DD07F3-BE2A-4B21-890F-76BADE4B2A31}" type="presParOf" srcId="{E7C5C8F3-33D3-4875-9FF7-BA30BF9F43B2}" destId="{2BE4B224-9DEC-4670-8B92-5334ED2CBA0D}" srcOrd="4" destOrd="0" presId="urn:microsoft.com/office/officeart/2005/8/layout/arrow2"/>
    <dgm:cxn modelId="{DD93613E-B098-4002-B2DE-A9A3C583B95A}" type="presParOf" srcId="{E7C5C8F3-33D3-4875-9FF7-BA30BF9F43B2}" destId="{FB3DE661-31DB-4807-9E6D-98C938CFA733}" srcOrd="5" destOrd="0" presId="urn:microsoft.com/office/officeart/2005/8/layout/arrow2"/>
    <dgm:cxn modelId="{13B082B7-7296-4A97-9E91-CE293A4DA0BD}" type="presParOf" srcId="{E7C5C8F3-33D3-4875-9FF7-BA30BF9F43B2}" destId="{94855121-2BD6-4135-A922-263D0D285A7C}" srcOrd="6" destOrd="0" presId="urn:microsoft.com/office/officeart/2005/8/layout/arrow2"/>
    <dgm:cxn modelId="{E6E8662D-C78F-43DB-A197-CEE78C9A66D6}" type="presParOf" srcId="{E7C5C8F3-33D3-4875-9FF7-BA30BF9F43B2}" destId="{AC60A27F-019B-4DB3-8635-B361DD65D347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F95411-EAF7-4D88-9985-D41033E36685}">
      <dsp:nvSpPr>
        <dsp:cNvPr id="0" name=""/>
        <dsp:cNvSpPr/>
      </dsp:nvSpPr>
      <dsp:spPr>
        <a:xfrm rot="5400000">
          <a:off x="-350669" y="351666"/>
          <a:ext cx="2337798" cy="163645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sz="3200" kern="1200" dirty="0" smtClean="0"/>
            <a:t>①</a:t>
          </a:r>
          <a:endParaRPr lang="en-US" sz="3200" kern="1200" dirty="0"/>
        </a:p>
      </dsp:txBody>
      <dsp:txXfrm rot="-5400000">
        <a:off x="1" y="819227"/>
        <a:ext cx="1636459" cy="701339"/>
      </dsp:txXfrm>
    </dsp:sp>
    <dsp:sp modelId="{C6E50320-020F-4F40-AB84-D9466023D1BE}">
      <dsp:nvSpPr>
        <dsp:cNvPr id="0" name=""/>
        <dsp:cNvSpPr/>
      </dsp:nvSpPr>
      <dsp:spPr>
        <a:xfrm rot="5400000">
          <a:off x="4306916" y="-2669461"/>
          <a:ext cx="1519569" cy="686048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sz="1600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上海分拨中心外包工</a:t>
          </a:r>
          <a:r>
            <a:rPr lang="zh-CN" altLang="en-US" sz="1600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：</a:t>
          </a:r>
          <a:r>
            <a:rPr lang="en-US" altLang="zh-CN" sz="1600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92</a:t>
          </a:r>
          <a:r>
            <a:rPr lang="zh-CN" altLang="en-US" sz="1600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人，与上月离职人数持平。截至到</a:t>
          </a:r>
          <a:r>
            <a:rPr lang="en-US" altLang="zh-CN" sz="1600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8</a:t>
          </a:r>
          <a:r>
            <a:rPr lang="zh-CN" altLang="en-US" sz="1600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月</a:t>
          </a:r>
          <a:r>
            <a:rPr lang="en-US" altLang="zh-CN" sz="1600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7</a:t>
          </a:r>
          <a:r>
            <a:rPr lang="zh-CN" altLang="en-US" sz="1600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日满编率</a:t>
          </a:r>
          <a:r>
            <a:rPr lang="en-US" altLang="zh-CN" sz="1600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93%</a:t>
          </a:r>
          <a:r>
            <a:rPr lang="zh-CN" altLang="en-US" sz="1600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。由于</a:t>
          </a:r>
          <a:r>
            <a:rPr lang="en-US" altLang="zh-CN" sz="1600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6</a:t>
          </a:r>
          <a:r>
            <a:rPr lang="zh-CN" altLang="en-US" sz="1600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月</a:t>
          </a:r>
          <a:r>
            <a:rPr lang="en-US" altLang="zh-CN" sz="1600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7</a:t>
          </a:r>
          <a:r>
            <a:rPr lang="zh-CN" altLang="en-US" sz="1600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月操作工离职人数合计</a:t>
          </a:r>
          <a:r>
            <a:rPr lang="en-US" altLang="zh-CN" sz="1600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184</a:t>
          </a:r>
          <a:r>
            <a:rPr lang="zh-CN" altLang="en-US" sz="1600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人，故此，</a:t>
          </a:r>
          <a:r>
            <a:rPr lang="en-US" altLang="zh-CN" sz="1600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8</a:t>
          </a:r>
          <a:r>
            <a:rPr lang="zh-CN" altLang="en-US" sz="1600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月和</a:t>
          </a:r>
          <a:r>
            <a:rPr lang="en-US" altLang="zh-CN" sz="1600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9</a:t>
          </a:r>
          <a:r>
            <a:rPr lang="zh-CN" altLang="en-US" sz="1600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月的重心是加快一线分拨操作工的招聘补给。</a:t>
          </a:r>
          <a:endParaRPr lang="zh-CN" altLang="en-US" sz="1600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sz="1600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离职率较高</a:t>
          </a:r>
          <a:r>
            <a:rPr lang="zh-CN" altLang="en-US" sz="1600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原因分析</a:t>
          </a:r>
          <a:r>
            <a:rPr lang="zh-CN" sz="1600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：</a:t>
          </a:r>
          <a:r>
            <a:rPr lang="zh-CN" altLang="en-US" sz="1600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个人原因和员工个人旷工自离为主要</a:t>
          </a:r>
          <a:r>
            <a:rPr lang="en-US" altLang="zh-CN" sz="1600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2</a:t>
          </a:r>
          <a:r>
            <a:rPr lang="zh-CN" altLang="en-US" sz="1600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个因素</a:t>
          </a:r>
          <a:r>
            <a:rPr lang="zh-CN" altLang="en-US" sz="1600" kern="1200" dirty="0" smtClean="0"/>
            <a:t>。</a:t>
          </a:r>
          <a:endParaRPr lang="zh-CN" altLang="en-US" sz="1600" kern="1200" dirty="0"/>
        </a:p>
      </dsp:txBody>
      <dsp:txXfrm rot="-5400000">
        <a:off x="1636459" y="75175"/>
        <a:ext cx="6786305" cy="1371211"/>
      </dsp:txXfrm>
    </dsp:sp>
    <dsp:sp modelId="{89DC5D67-DDC1-4993-B279-DF4D74FE9CBD}">
      <dsp:nvSpPr>
        <dsp:cNvPr id="0" name=""/>
        <dsp:cNvSpPr/>
      </dsp:nvSpPr>
      <dsp:spPr>
        <a:xfrm rot="5400000">
          <a:off x="-350669" y="2404362"/>
          <a:ext cx="2337798" cy="163645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sz="3200" kern="1200" dirty="0" smtClean="0"/>
            <a:t>②</a:t>
          </a:r>
          <a:endParaRPr lang="en-US" sz="3200" kern="1200" dirty="0"/>
        </a:p>
      </dsp:txBody>
      <dsp:txXfrm rot="-5400000">
        <a:off x="1" y="2871923"/>
        <a:ext cx="1636459" cy="701339"/>
      </dsp:txXfrm>
    </dsp:sp>
    <dsp:sp modelId="{465220F6-4ED0-4B61-99AE-2BFCD4E7C858}">
      <dsp:nvSpPr>
        <dsp:cNvPr id="0" name=""/>
        <dsp:cNvSpPr/>
      </dsp:nvSpPr>
      <dsp:spPr>
        <a:xfrm rot="5400000">
          <a:off x="4306916" y="-589473"/>
          <a:ext cx="1519569" cy="686048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sz="1800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职能部门离职率</a:t>
          </a:r>
          <a:r>
            <a:rPr lang="zh-CN" altLang="en-US" sz="1800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人数由原先的</a:t>
          </a:r>
          <a:r>
            <a:rPr lang="en-US" altLang="zh-CN" sz="1800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35</a:t>
          </a:r>
          <a:r>
            <a:rPr lang="zh-CN" altLang="en-US" sz="1800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人下降到</a:t>
          </a:r>
          <a:r>
            <a:rPr lang="en-US" altLang="zh-CN" sz="1800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28</a:t>
          </a:r>
          <a:r>
            <a:rPr lang="zh-CN" altLang="en-US" sz="1800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人，离职率下降</a:t>
          </a:r>
          <a:r>
            <a:rPr lang="en-US" altLang="zh-CN" sz="1800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3%</a:t>
          </a:r>
          <a:r>
            <a:rPr lang="zh-CN" altLang="en-US" sz="1800" kern="12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。</a:t>
          </a:r>
          <a:endParaRPr lang="zh-CN" altLang="en-US" sz="1800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 rot="-5400000">
        <a:off x="1636459" y="2155163"/>
        <a:ext cx="6786305" cy="137121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E2BD3C-F6A1-4815-9962-2F756E7FFF9A}">
      <dsp:nvSpPr>
        <dsp:cNvPr id="0" name=""/>
        <dsp:cNvSpPr/>
      </dsp:nvSpPr>
      <dsp:spPr>
        <a:xfrm>
          <a:off x="1344315" y="0"/>
          <a:ext cx="5458618" cy="5458618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kern="120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rPr>
            <a:t>运营中心： </a:t>
          </a:r>
          <a:endParaRPr lang="en-US" altLang="zh-CN" sz="1600" b="1" kern="1200" dirty="0" smtClean="0">
            <a:solidFill>
              <a:schemeClr val="tx1"/>
            </a:solidFill>
            <a:latin typeface="微软雅黑" pitchFamily="34" charset="-122"/>
            <a:ea typeface="微软雅黑" pitchFamily="34" charset="-122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600" b="1" kern="120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rPr>
            <a:t>1%</a:t>
          </a:r>
          <a:r>
            <a:rPr lang="zh-CN" altLang="en-US" sz="1600" b="1" kern="120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rPr>
            <a:t>（</a:t>
          </a:r>
          <a:r>
            <a:rPr lang="en-US" altLang="zh-CN" sz="1600" b="1" kern="120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rPr>
            <a:t>1</a:t>
          </a:r>
          <a:r>
            <a:rPr lang="zh-CN" altLang="en-US" sz="1600" b="1" kern="120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rPr>
            <a:t>人）</a:t>
          </a:r>
          <a:endParaRPr lang="zh-CN" altLang="en-US" sz="1600" b="1" kern="1200" dirty="0">
            <a:solidFill>
              <a:schemeClr val="tx1"/>
            </a:solidFill>
            <a:latin typeface="微软雅黑" pitchFamily="34" charset="-122"/>
            <a:ea typeface="微软雅黑" pitchFamily="34" charset="-122"/>
          </a:endParaRPr>
        </a:p>
      </dsp:txBody>
      <dsp:txXfrm>
        <a:off x="3050133" y="272930"/>
        <a:ext cx="2046981" cy="545861"/>
      </dsp:txXfrm>
    </dsp:sp>
    <dsp:sp modelId="{5B0499FC-BDA4-417C-9555-03F17FD4AC96}">
      <dsp:nvSpPr>
        <dsp:cNvPr id="0" name=""/>
        <dsp:cNvSpPr/>
      </dsp:nvSpPr>
      <dsp:spPr>
        <a:xfrm>
          <a:off x="1753711" y="889178"/>
          <a:ext cx="4639825" cy="4499053"/>
        </a:xfrm>
        <a:prstGeom prst="ellipse">
          <a:avLst/>
        </a:prstGeom>
        <a:gradFill rotWithShape="0">
          <a:gsLst>
            <a:gs pos="0">
              <a:schemeClr val="accent5">
                <a:hueOff val="-91683"/>
                <a:satOff val="11775"/>
                <a:lumOff val="-230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91683"/>
                <a:satOff val="11775"/>
                <a:lumOff val="-230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91683"/>
                <a:satOff val="11775"/>
                <a:lumOff val="-230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400" b="1" kern="12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FIN</a:t>
          </a:r>
          <a:r>
            <a:rPr lang="zh-CN" altLang="en-US" sz="1400" b="1" kern="12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：</a:t>
          </a:r>
          <a:r>
            <a:rPr lang="en-US" altLang="zh-CN" sz="1400" b="1" kern="12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1%</a:t>
          </a:r>
          <a:r>
            <a:rPr lang="zh-CN" altLang="en-US" sz="1400" b="1" kern="12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（</a:t>
          </a:r>
          <a:r>
            <a:rPr lang="en-US" altLang="zh-CN" sz="1400" b="1" kern="12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1</a:t>
          </a:r>
          <a:r>
            <a:rPr lang="zh-CN" altLang="en-US" sz="1400" b="1" kern="12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人）</a:t>
          </a:r>
          <a:endParaRPr lang="zh-CN" altLang="en-US" sz="1400" b="1" kern="1200" dirty="0">
            <a:solidFill>
              <a:schemeClr val="tx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sp:txBody>
      <dsp:txXfrm>
        <a:off x="3073161" y="1147874"/>
        <a:ext cx="2000924" cy="517391"/>
      </dsp:txXfrm>
    </dsp:sp>
    <dsp:sp modelId="{9232A691-D1C8-49D1-8ABC-520DC9789F11}">
      <dsp:nvSpPr>
        <dsp:cNvPr id="0" name=""/>
        <dsp:cNvSpPr/>
      </dsp:nvSpPr>
      <dsp:spPr>
        <a:xfrm>
          <a:off x="2163107" y="1637585"/>
          <a:ext cx="3821032" cy="3821032"/>
        </a:xfrm>
        <a:prstGeom prst="ellipse">
          <a:avLst/>
        </a:prstGeom>
        <a:gradFill rotWithShape="0">
          <a:gsLst>
            <a:gs pos="0">
              <a:schemeClr val="accent5">
                <a:hueOff val="-183365"/>
                <a:satOff val="23550"/>
                <a:lumOff val="-460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83365"/>
                <a:satOff val="23550"/>
                <a:lumOff val="-460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83365"/>
                <a:satOff val="23550"/>
                <a:lumOff val="-460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b="1" kern="120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rPr>
            <a:t>监察部：</a:t>
          </a:r>
          <a:r>
            <a:rPr lang="en-US" altLang="zh-CN" sz="1400" b="1" kern="120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rPr>
            <a:t>9%</a:t>
          </a:r>
          <a:r>
            <a:rPr lang="zh-CN" altLang="en-US" sz="1400" b="1" kern="120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rPr>
            <a:t>（</a:t>
          </a:r>
          <a:r>
            <a:rPr lang="en-US" altLang="zh-CN" sz="1400" b="1" kern="120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rPr>
            <a:t>11</a:t>
          </a:r>
          <a:r>
            <a:rPr lang="zh-CN" altLang="en-US" sz="1400" b="1" kern="120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rPr>
            <a:t>人）</a:t>
          </a:r>
          <a:endParaRPr lang="zh-CN" altLang="en-US" sz="1400" b="1" kern="1200" dirty="0">
            <a:solidFill>
              <a:schemeClr val="tx1"/>
            </a:solidFill>
            <a:latin typeface="微软雅黑" pitchFamily="34" charset="-122"/>
            <a:ea typeface="微软雅黑" pitchFamily="34" charset="-122"/>
          </a:endParaRPr>
        </a:p>
      </dsp:txBody>
      <dsp:txXfrm>
        <a:off x="3084931" y="1901236"/>
        <a:ext cx="1977384" cy="527302"/>
      </dsp:txXfrm>
    </dsp:sp>
    <dsp:sp modelId="{AB00F5A2-BFF7-496C-A6C5-741C467B5B8D}">
      <dsp:nvSpPr>
        <dsp:cNvPr id="0" name=""/>
        <dsp:cNvSpPr/>
      </dsp:nvSpPr>
      <dsp:spPr>
        <a:xfrm>
          <a:off x="2505854" y="2530758"/>
          <a:ext cx="3002239" cy="2591863"/>
        </a:xfrm>
        <a:prstGeom prst="ellipse">
          <a:avLst/>
        </a:prstGeom>
        <a:gradFill rotWithShape="0">
          <a:gsLst>
            <a:gs pos="0">
              <a:schemeClr val="accent5">
                <a:hueOff val="-275048"/>
                <a:satOff val="35325"/>
                <a:lumOff val="-691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75048"/>
                <a:satOff val="35325"/>
                <a:lumOff val="-691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75048"/>
                <a:satOff val="35325"/>
                <a:lumOff val="-691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600" b="1" kern="120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rPr>
            <a:t>市场营销部</a:t>
          </a:r>
          <a:r>
            <a:rPr lang="en-US" altLang="zh-CN" sz="1600" b="1" kern="120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rPr>
            <a:t>1</a:t>
          </a:r>
          <a:r>
            <a:rPr lang="zh-CN" altLang="en-US" sz="1600" b="1" kern="120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rPr>
            <a:t>人（</a:t>
          </a:r>
          <a:r>
            <a:rPr lang="en-US" altLang="zh-CN" sz="1600" b="1" kern="120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rPr>
            <a:t>1%</a:t>
          </a:r>
          <a:r>
            <a:rPr lang="zh-CN" altLang="en-US" sz="1600" b="1" kern="120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rPr>
            <a:t>）                    </a:t>
          </a:r>
          <a:r>
            <a:rPr lang="en-US" altLang="zh-CN" sz="1600" b="1" kern="120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rPr>
            <a:t>&amp;   </a:t>
          </a:r>
          <a:r>
            <a:rPr lang="zh-CN" altLang="en-US" sz="1600" b="1" kern="120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rPr>
            <a:t>航空管理部</a:t>
          </a:r>
          <a:r>
            <a:rPr lang="en-US" altLang="zh-CN" sz="1600" b="1" kern="120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rPr>
            <a:t>2</a:t>
          </a:r>
          <a:r>
            <a:rPr lang="zh-CN" altLang="en-US" sz="1600" b="1" kern="120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rPr>
            <a:t>人（</a:t>
          </a:r>
          <a:r>
            <a:rPr lang="en-US" altLang="zh-CN" sz="1600" b="1" kern="120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rPr>
            <a:t>2%</a:t>
          </a:r>
          <a:r>
            <a:rPr lang="zh-CN" altLang="en-US" sz="1600" b="1" kern="120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rPr>
            <a:t>）</a:t>
          </a:r>
          <a:endParaRPr lang="zh-CN" altLang="en-US" sz="1600" b="1" kern="1200" dirty="0">
            <a:solidFill>
              <a:schemeClr val="tx1"/>
            </a:solidFill>
            <a:latin typeface="微软雅黑" pitchFamily="34" charset="-122"/>
            <a:ea typeface="微软雅黑" pitchFamily="34" charset="-122"/>
          </a:endParaRPr>
        </a:p>
      </dsp:txBody>
      <dsp:txXfrm>
        <a:off x="3196369" y="2764026"/>
        <a:ext cx="1621209" cy="466535"/>
      </dsp:txXfrm>
    </dsp:sp>
    <dsp:sp modelId="{D1B77DF1-3949-41DF-AC84-2F4158EC7F2B}">
      <dsp:nvSpPr>
        <dsp:cNvPr id="0" name=""/>
        <dsp:cNvSpPr/>
      </dsp:nvSpPr>
      <dsp:spPr>
        <a:xfrm>
          <a:off x="2981900" y="3672274"/>
          <a:ext cx="2183447" cy="1389240"/>
        </a:xfrm>
        <a:prstGeom prst="ellipse">
          <a:avLst/>
        </a:prstGeom>
        <a:gradFill rotWithShape="0">
          <a:gsLst>
            <a:gs pos="0">
              <a:schemeClr val="accent5">
                <a:hueOff val="-366731"/>
                <a:satOff val="47100"/>
                <a:lumOff val="-92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66731"/>
                <a:satOff val="47100"/>
                <a:lumOff val="-92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66731"/>
                <a:satOff val="47100"/>
                <a:lumOff val="-92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b="1" kern="120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rPr>
            <a:t>客服中心：</a:t>
          </a:r>
          <a:r>
            <a:rPr lang="en-US" altLang="zh-CN" sz="1800" b="1" kern="120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rPr>
            <a:t>9%</a:t>
          </a:r>
          <a:r>
            <a:rPr lang="zh-CN" altLang="en-US" sz="1800" b="1" kern="120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rPr>
            <a:t>（</a:t>
          </a:r>
          <a:r>
            <a:rPr lang="en-US" altLang="zh-CN" sz="1800" b="1" kern="120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rPr>
            <a:t>11</a:t>
          </a:r>
          <a:r>
            <a:rPr lang="zh-CN" altLang="en-US" sz="1800" b="1" kern="120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rPr>
            <a:t>人）</a:t>
          </a:r>
          <a:endParaRPr lang="zh-CN" altLang="en-US" sz="1800" b="1" kern="1200" dirty="0">
            <a:solidFill>
              <a:schemeClr val="tx1"/>
            </a:solidFill>
            <a:latin typeface="微软雅黑" pitchFamily="34" charset="-122"/>
            <a:ea typeface="微软雅黑" pitchFamily="34" charset="-122"/>
          </a:endParaRPr>
        </a:p>
      </dsp:txBody>
      <dsp:txXfrm>
        <a:off x="3301658" y="4019584"/>
        <a:ext cx="1543930" cy="69462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426893-72A8-45A7-90FA-78D6661567A9}">
      <dsp:nvSpPr>
        <dsp:cNvPr id="0" name=""/>
        <dsp:cNvSpPr/>
      </dsp:nvSpPr>
      <dsp:spPr>
        <a:xfrm>
          <a:off x="129614" y="0"/>
          <a:ext cx="7949683" cy="4968552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7C96E1-8508-413F-A272-B9814BB1797E}">
      <dsp:nvSpPr>
        <dsp:cNvPr id="0" name=""/>
        <dsp:cNvSpPr/>
      </dsp:nvSpPr>
      <dsp:spPr>
        <a:xfrm>
          <a:off x="912658" y="3694615"/>
          <a:ext cx="182842" cy="18284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EBA419-AB21-4047-A1F2-54E4C1C44E97}">
      <dsp:nvSpPr>
        <dsp:cNvPr id="0" name=""/>
        <dsp:cNvSpPr/>
      </dsp:nvSpPr>
      <dsp:spPr>
        <a:xfrm>
          <a:off x="1004079" y="3786036"/>
          <a:ext cx="1359395" cy="11825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85" tIns="0" rIns="0" bIns="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900" b="1" kern="1200" dirty="0" smtClean="0"/>
            <a:t>经理离职</a:t>
          </a:r>
          <a:r>
            <a:rPr lang="en-US" altLang="zh-CN" sz="1900" b="1" kern="1200" dirty="0" smtClean="0"/>
            <a:t>3</a:t>
          </a:r>
          <a:r>
            <a:rPr lang="zh-CN" altLang="en-US" sz="1900" b="1" kern="1200" dirty="0" smtClean="0"/>
            <a:t>人，环比下降为零</a:t>
          </a:r>
          <a:endParaRPr lang="zh-CN" altLang="en-US" sz="1900" b="1" kern="1200" dirty="0"/>
        </a:p>
      </dsp:txBody>
      <dsp:txXfrm>
        <a:off x="1004079" y="3786036"/>
        <a:ext cx="1359395" cy="1182515"/>
      </dsp:txXfrm>
    </dsp:sp>
    <dsp:sp modelId="{79B7E24A-79A9-4F55-902B-3DE1FFF63508}">
      <dsp:nvSpPr>
        <dsp:cNvPr id="0" name=""/>
        <dsp:cNvSpPr/>
      </dsp:nvSpPr>
      <dsp:spPr>
        <a:xfrm>
          <a:off x="2204481" y="2538930"/>
          <a:ext cx="317987" cy="3179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5AD0D7-D32C-4C44-ADCF-26CEFFA5F068}">
      <dsp:nvSpPr>
        <dsp:cNvPr id="0" name=""/>
        <dsp:cNvSpPr/>
      </dsp:nvSpPr>
      <dsp:spPr>
        <a:xfrm>
          <a:off x="2363475" y="2697923"/>
          <a:ext cx="1669433" cy="22706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495" tIns="0" rIns="0" bIns="0" numCol="1" spcCol="1270" anchor="t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kern="1200" dirty="0" smtClean="0">
              <a:latin typeface="微软雅黑" pitchFamily="34" charset="-122"/>
              <a:ea typeface="微软雅黑" pitchFamily="34" charset="-122"/>
            </a:rPr>
            <a:t>主管离职</a:t>
          </a:r>
          <a:r>
            <a:rPr lang="en-US" altLang="zh-CN" sz="2000" b="1" kern="1200" dirty="0" smtClean="0">
              <a:latin typeface="微软雅黑" pitchFamily="34" charset="-122"/>
              <a:ea typeface="微软雅黑" pitchFamily="34" charset="-122"/>
            </a:rPr>
            <a:t>3</a:t>
          </a:r>
          <a:r>
            <a:rPr lang="zh-CN" altLang="en-US" sz="2000" b="1" kern="1200" dirty="0" smtClean="0">
              <a:latin typeface="微软雅黑" pitchFamily="34" charset="-122"/>
              <a:ea typeface="微软雅黑" pitchFamily="34" charset="-122"/>
            </a:rPr>
            <a:t>人，与上月持平</a:t>
          </a:r>
          <a:endParaRPr lang="zh-CN" sz="2000" b="0" kern="1200" dirty="0">
            <a:latin typeface="微软雅黑" pitchFamily="34" charset="-122"/>
            <a:ea typeface="微软雅黑" pitchFamily="34" charset="-122"/>
          </a:endParaRPr>
        </a:p>
      </dsp:txBody>
      <dsp:txXfrm>
        <a:off x="2363475" y="2697923"/>
        <a:ext cx="1669433" cy="2270628"/>
      </dsp:txXfrm>
    </dsp:sp>
    <dsp:sp modelId="{2BE4B224-9DEC-4670-8B92-5334ED2CBA0D}">
      <dsp:nvSpPr>
        <dsp:cNvPr id="0" name=""/>
        <dsp:cNvSpPr/>
      </dsp:nvSpPr>
      <dsp:spPr>
        <a:xfrm>
          <a:off x="3854040" y="1687320"/>
          <a:ext cx="421333" cy="4213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3DE661-31DB-4807-9E6D-98C938CFA733}">
      <dsp:nvSpPr>
        <dsp:cNvPr id="0" name=""/>
        <dsp:cNvSpPr/>
      </dsp:nvSpPr>
      <dsp:spPr>
        <a:xfrm>
          <a:off x="4064707" y="1897986"/>
          <a:ext cx="1669433" cy="30705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3256" tIns="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kern="1200" dirty="0" smtClean="0">
              <a:latin typeface="微软雅黑" pitchFamily="34" charset="-122"/>
              <a:ea typeface="微软雅黑" pitchFamily="34" charset="-122"/>
            </a:rPr>
            <a:t>专员离职</a:t>
          </a:r>
          <a:r>
            <a:rPr lang="en-US" altLang="zh-CN" sz="2000" b="1" kern="1200" dirty="0" smtClean="0">
              <a:latin typeface="微软雅黑" pitchFamily="34" charset="-122"/>
              <a:ea typeface="微软雅黑" pitchFamily="34" charset="-122"/>
            </a:rPr>
            <a:t>12</a:t>
          </a:r>
          <a:r>
            <a:rPr lang="zh-CN" altLang="en-US" sz="2000" kern="1200" dirty="0" smtClean="0">
              <a:latin typeface="微软雅黑" pitchFamily="34" charset="-122"/>
              <a:ea typeface="微软雅黑" pitchFamily="34" charset="-122"/>
            </a:rPr>
            <a:t>人，环比下降</a:t>
          </a:r>
          <a:r>
            <a:rPr lang="en-US" altLang="zh-CN" sz="2000" kern="1200" dirty="0" smtClean="0">
              <a:latin typeface="微软雅黑" pitchFamily="34" charset="-122"/>
              <a:ea typeface="微软雅黑" pitchFamily="34" charset="-122"/>
            </a:rPr>
            <a:t>4</a:t>
          </a:r>
          <a:r>
            <a:rPr lang="zh-CN" altLang="en-US" sz="2000" kern="1200" dirty="0" smtClean="0">
              <a:latin typeface="微软雅黑" pitchFamily="34" charset="-122"/>
              <a:ea typeface="微软雅黑" pitchFamily="34" charset="-122"/>
            </a:rPr>
            <a:t>人</a:t>
          </a:r>
          <a:endParaRPr lang="zh-CN" altLang="en-US" sz="2000" kern="1200" dirty="0">
            <a:latin typeface="微软雅黑" pitchFamily="34" charset="-122"/>
            <a:ea typeface="微软雅黑" pitchFamily="34" charset="-122"/>
          </a:endParaRPr>
        </a:p>
      </dsp:txBody>
      <dsp:txXfrm>
        <a:off x="4064707" y="1897986"/>
        <a:ext cx="1669433" cy="3070565"/>
      </dsp:txXfrm>
    </dsp:sp>
    <dsp:sp modelId="{94855121-2BD6-4135-A922-263D0D285A7C}">
      <dsp:nvSpPr>
        <dsp:cNvPr id="0" name=""/>
        <dsp:cNvSpPr/>
      </dsp:nvSpPr>
      <dsp:spPr>
        <a:xfrm>
          <a:off x="5650669" y="1123886"/>
          <a:ext cx="564427" cy="5644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60A27F-019B-4DB3-8635-B361DD65D347}">
      <dsp:nvSpPr>
        <dsp:cNvPr id="0" name=""/>
        <dsp:cNvSpPr/>
      </dsp:nvSpPr>
      <dsp:spPr>
        <a:xfrm>
          <a:off x="5932883" y="1406100"/>
          <a:ext cx="1669433" cy="35624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9078" tIns="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000" b="1" kern="1200" dirty="0" smtClean="0">
              <a:latin typeface="微软雅黑" pitchFamily="34" charset="-122"/>
              <a:ea typeface="微软雅黑" pitchFamily="34" charset="-122"/>
            </a:rPr>
            <a:t>助理离职</a:t>
          </a:r>
          <a:r>
            <a:rPr lang="en-US" altLang="zh-CN" sz="2000" b="1" kern="1200" dirty="0" smtClean="0">
              <a:latin typeface="微软雅黑" pitchFamily="34" charset="-122"/>
              <a:ea typeface="微软雅黑" pitchFamily="34" charset="-122"/>
            </a:rPr>
            <a:t>19</a:t>
          </a:r>
          <a:r>
            <a:rPr lang="zh-CN" altLang="en-US" sz="2000" b="1" kern="1200" dirty="0" smtClean="0">
              <a:latin typeface="微软雅黑" pitchFamily="34" charset="-122"/>
              <a:ea typeface="微软雅黑" pitchFamily="34" charset="-122"/>
            </a:rPr>
            <a:t>人，</a:t>
          </a:r>
          <a:r>
            <a:rPr lang="zh-CN" altLang="en-US" sz="2000" b="0" kern="1200" dirty="0" smtClean="0">
              <a:latin typeface="微软雅黑" pitchFamily="34" charset="-122"/>
              <a:ea typeface="微软雅黑" pitchFamily="34" charset="-122"/>
            </a:rPr>
            <a:t>环比上升</a:t>
          </a:r>
          <a:r>
            <a:rPr lang="en-US" altLang="zh-CN" sz="2000" b="0" kern="1200" dirty="0" smtClean="0">
              <a:latin typeface="微软雅黑" pitchFamily="34" charset="-122"/>
              <a:ea typeface="微软雅黑" pitchFamily="34" charset="-122"/>
            </a:rPr>
            <a:t>5</a:t>
          </a:r>
          <a:r>
            <a:rPr lang="zh-CN" altLang="en-US" sz="2000" b="0" kern="1200" dirty="0" smtClean="0">
              <a:latin typeface="微软雅黑" pitchFamily="34" charset="-122"/>
              <a:ea typeface="微软雅黑" pitchFamily="34" charset="-122"/>
            </a:rPr>
            <a:t>人</a:t>
          </a:r>
          <a:endParaRPr lang="zh-CN" altLang="en-US" sz="2000" b="0" kern="1200" dirty="0">
            <a:latin typeface="微软雅黑" pitchFamily="34" charset="-122"/>
            <a:ea typeface="微软雅黑" pitchFamily="34" charset="-122"/>
          </a:endParaRPr>
        </a:p>
      </dsp:txBody>
      <dsp:txXfrm>
        <a:off x="5932883" y="1406100"/>
        <a:ext cx="1669433" cy="35624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type="chevron" r:blip="" rot="90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ound2SameRect" r:blip="" rot="90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ound2SameRect" r:blip="" rot="-90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parTxLTRAlign" val="r"/>
                    <dgm:param type="parTxRTLAlign" val="r"/>
                    <dgm:param type="txAnchorVert" val="t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15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19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28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32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45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49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58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62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71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75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88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92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101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105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114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118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127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131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144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148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157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161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170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174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183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187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196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200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6AA9A7-5CC3-44AE-A1B8-D7BD62D8C5E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9DD7AC-929D-4E56-A279-3E5338495A0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66A1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3" name="KSO_CT2"/>
          <p:cNvSpPr>
            <a:spLocks noGrp="1"/>
          </p:cNvSpPr>
          <p:nvPr>
            <p:ph type="subTitle" idx="1" hasCustomPrompt="1"/>
          </p:nvPr>
        </p:nvSpPr>
        <p:spPr>
          <a:xfrm>
            <a:off x="866773" y="5354193"/>
            <a:ext cx="7267575" cy="467211"/>
          </a:xfrm>
          <a:noFill/>
        </p:spPr>
        <p:txBody>
          <a:bodyPr>
            <a:no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  <a:effectLst/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5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zh-CN" altLang="en-US" dirty="0" smtClean="0"/>
              <a:t>单击此处添加您的副标题</a:t>
            </a:r>
            <a:endParaRPr lang="zh-CN" altLang="en-US" dirty="0" smtClean="0"/>
          </a:p>
        </p:txBody>
      </p:sp>
      <p:sp>
        <p:nvSpPr>
          <p:cNvPr id="7" name="KSO_CT1"/>
          <p:cNvSpPr>
            <a:spLocks noGrp="1"/>
          </p:cNvSpPr>
          <p:nvPr>
            <p:ph type="title" hasCustomPrompt="1"/>
          </p:nvPr>
        </p:nvSpPr>
        <p:spPr>
          <a:xfrm>
            <a:off x="866774" y="4014690"/>
            <a:ext cx="7267575" cy="1282352"/>
          </a:xfrm>
        </p:spPr>
        <p:txBody>
          <a:bodyPr>
            <a:noAutofit/>
          </a:bodyPr>
          <a:lstStyle>
            <a:lvl1pPr algn="ctr">
              <a:defRPr sz="3600" baseline="0">
                <a:solidFill>
                  <a:schemeClr val="bg1"/>
                </a:solidFill>
                <a:effectLst/>
                <a:latin typeface="+mj-lt"/>
              </a:defRPr>
            </a:lvl1pPr>
          </a:lstStyle>
          <a:p>
            <a:r>
              <a:rPr lang="zh-CN" altLang="en-US" dirty="0" smtClean="0"/>
              <a:t>单击此处</a:t>
            </a:r>
            <a:br>
              <a:rPr lang="en-US" altLang="zh-CN" dirty="0" smtClean="0"/>
            </a:br>
            <a:r>
              <a:rPr lang="zh-CN" altLang="en-US" dirty="0" smtClean="0"/>
              <a:t>添加您的标题文字</a:t>
            </a:r>
            <a:endParaRPr lang="zh-CN" altLang="en-US" dirty="0"/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59" t="13692" r="28894" b="8892"/>
          <a:stretch>
            <a:fillRect/>
          </a:stretch>
        </p:blipFill>
        <p:spPr>
          <a:xfrm>
            <a:off x="3178303" y="831424"/>
            <a:ext cx="2863990" cy="2786400"/>
          </a:xfrm>
          <a:custGeom>
            <a:avLst/>
            <a:gdLst>
              <a:gd name="connsiteX0" fmla="*/ 1443221 w 2886442"/>
              <a:gd name="connsiteY0" fmla="*/ 0 h 2886442"/>
              <a:gd name="connsiteX1" fmla="*/ 2886442 w 2886442"/>
              <a:gd name="connsiteY1" fmla="*/ 1443221 h 2886442"/>
              <a:gd name="connsiteX2" fmla="*/ 2131146 w 2886442"/>
              <a:gd name="connsiteY2" fmla="*/ 2712253 h 2886442"/>
              <a:gd name="connsiteX3" fmla="*/ 2127213 w 2886442"/>
              <a:gd name="connsiteY3" fmla="*/ 2714148 h 2886442"/>
              <a:gd name="connsiteX4" fmla="*/ 2114197 w 2886442"/>
              <a:gd name="connsiteY4" fmla="*/ 2722055 h 2886442"/>
              <a:gd name="connsiteX5" fmla="*/ 2110798 w 2886442"/>
              <a:gd name="connsiteY5" fmla="*/ 2722055 h 2886442"/>
              <a:gd name="connsiteX6" fmla="*/ 2004988 w 2886442"/>
              <a:gd name="connsiteY6" fmla="*/ 2773027 h 2886442"/>
              <a:gd name="connsiteX7" fmla="*/ 1443221 w 2886442"/>
              <a:gd name="connsiteY7" fmla="*/ 2886442 h 2886442"/>
              <a:gd name="connsiteX8" fmla="*/ 881455 w 2886442"/>
              <a:gd name="connsiteY8" fmla="*/ 2773027 h 2886442"/>
              <a:gd name="connsiteX9" fmla="*/ 775644 w 2886442"/>
              <a:gd name="connsiteY9" fmla="*/ 2722055 h 2886442"/>
              <a:gd name="connsiteX10" fmla="*/ 772244 w 2886442"/>
              <a:gd name="connsiteY10" fmla="*/ 2722055 h 2886442"/>
              <a:gd name="connsiteX11" fmla="*/ 759224 w 2886442"/>
              <a:gd name="connsiteY11" fmla="*/ 2714145 h 2886442"/>
              <a:gd name="connsiteX12" fmla="*/ 755296 w 2886442"/>
              <a:gd name="connsiteY12" fmla="*/ 2712253 h 2886442"/>
              <a:gd name="connsiteX13" fmla="*/ 0 w 2886442"/>
              <a:gd name="connsiteY13" fmla="*/ 1443221 h 2886442"/>
              <a:gd name="connsiteX14" fmla="*/ 1443221 w 2886442"/>
              <a:gd name="connsiteY14" fmla="*/ 0 h 2886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886442" h="2886442">
                <a:moveTo>
                  <a:pt x="1443221" y="0"/>
                </a:moveTo>
                <a:cubicBezTo>
                  <a:pt x="2240290" y="0"/>
                  <a:pt x="2886442" y="646152"/>
                  <a:pt x="2886442" y="1443221"/>
                </a:cubicBezTo>
                <a:cubicBezTo>
                  <a:pt x="2886442" y="1991206"/>
                  <a:pt x="2581034" y="2467859"/>
                  <a:pt x="2131146" y="2712253"/>
                </a:cubicBezTo>
                <a:lnTo>
                  <a:pt x="2127213" y="2714148"/>
                </a:lnTo>
                <a:lnTo>
                  <a:pt x="2114197" y="2722055"/>
                </a:lnTo>
                <a:lnTo>
                  <a:pt x="2110798" y="2722055"/>
                </a:lnTo>
                <a:lnTo>
                  <a:pt x="2004988" y="2773027"/>
                </a:lnTo>
                <a:cubicBezTo>
                  <a:pt x="1832323" y="2846058"/>
                  <a:pt x="1642488" y="2886442"/>
                  <a:pt x="1443221" y="2886442"/>
                </a:cubicBezTo>
                <a:cubicBezTo>
                  <a:pt x="1243954" y="2886442"/>
                  <a:pt x="1054119" y="2846058"/>
                  <a:pt x="881455" y="2773027"/>
                </a:cubicBezTo>
                <a:lnTo>
                  <a:pt x="775644" y="2722055"/>
                </a:lnTo>
                <a:lnTo>
                  <a:pt x="772244" y="2722055"/>
                </a:lnTo>
                <a:lnTo>
                  <a:pt x="759224" y="2714145"/>
                </a:lnTo>
                <a:lnTo>
                  <a:pt x="755296" y="2712253"/>
                </a:lnTo>
                <a:cubicBezTo>
                  <a:pt x="305408" y="2467859"/>
                  <a:pt x="0" y="1991206"/>
                  <a:pt x="0" y="1443221"/>
                </a:cubicBezTo>
                <a:cubicBezTo>
                  <a:pt x="0" y="646152"/>
                  <a:pt x="646152" y="0"/>
                  <a:pt x="1443221" y="0"/>
                </a:cubicBezTo>
                <a:close/>
              </a:path>
            </a:pathLst>
          </a:cu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6549887" cy="6858000"/>
          </a:xfrm>
          <a:prstGeom prst="rect">
            <a:avLst/>
          </a:prstGeom>
          <a:solidFill>
            <a:srgbClr val="66A1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59" t="13692" r="28894" b="8892"/>
          <a:stretch>
            <a:fillRect/>
          </a:stretch>
        </p:blipFill>
        <p:spPr>
          <a:xfrm>
            <a:off x="2077501" y="1098357"/>
            <a:ext cx="2542123" cy="2454468"/>
          </a:xfrm>
          <a:custGeom>
            <a:avLst/>
            <a:gdLst>
              <a:gd name="connsiteX0" fmla="*/ 1443221 w 2886442"/>
              <a:gd name="connsiteY0" fmla="*/ 0 h 2886442"/>
              <a:gd name="connsiteX1" fmla="*/ 2886442 w 2886442"/>
              <a:gd name="connsiteY1" fmla="*/ 1443221 h 2886442"/>
              <a:gd name="connsiteX2" fmla="*/ 2131146 w 2886442"/>
              <a:gd name="connsiteY2" fmla="*/ 2712253 h 2886442"/>
              <a:gd name="connsiteX3" fmla="*/ 2127213 w 2886442"/>
              <a:gd name="connsiteY3" fmla="*/ 2714148 h 2886442"/>
              <a:gd name="connsiteX4" fmla="*/ 2114197 w 2886442"/>
              <a:gd name="connsiteY4" fmla="*/ 2722055 h 2886442"/>
              <a:gd name="connsiteX5" fmla="*/ 2110798 w 2886442"/>
              <a:gd name="connsiteY5" fmla="*/ 2722055 h 2886442"/>
              <a:gd name="connsiteX6" fmla="*/ 2004988 w 2886442"/>
              <a:gd name="connsiteY6" fmla="*/ 2773027 h 2886442"/>
              <a:gd name="connsiteX7" fmla="*/ 1443221 w 2886442"/>
              <a:gd name="connsiteY7" fmla="*/ 2886442 h 2886442"/>
              <a:gd name="connsiteX8" fmla="*/ 881455 w 2886442"/>
              <a:gd name="connsiteY8" fmla="*/ 2773027 h 2886442"/>
              <a:gd name="connsiteX9" fmla="*/ 775644 w 2886442"/>
              <a:gd name="connsiteY9" fmla="*/ 2722055 h 2886442"/>
              <a:gd name="connsiteX10" fmla="*/ 772244 w 2886442"/>
              <a:gd name="connsiteY10" fmla="*/ 2722055 h 2886442"/>
              <a:gd name="connsiteX11" fmla="*/ 759224 w 2886442"/>
              <a:gd name="connsiteY11" fmla="*/ 2714145 h 2886442"/>
              <a:gd name="connsiteX12" fmla="*/ 755296 w 2886442"/>
              <a:gd name="connsiteY12" fmla="*/ 2712253 h 2886442"/>
              <a:gd name="connsiteX13" fmla="*/ 0 w 2886442"/>
              <a:gd name="connsiteY13" fmla="*/ 1443221 h 2886442"/>
              <a:gd name="connsiteX14" fmla="*/ 1443221 w 2886442"/>
              <a:gd name="connsiteY14" fmla="*/ 0 h 2886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886442" h="2886442">
                <a:moveTo>
                  <a:pt x="1443221" y="0"/>
                </a:moveTo>
                <a:cubicBezTo>
                  <a:pt x="2240290" y="0"/>
                  <a:pt x="2886442" y="646152"/>
                  <a:pt x="2886442" y="1443221"/>
                </a:cubicBezTo>
                <a:cubicBezTo>
                  <a:pt x="2886442" y="1991206"/>
                  <a:pt x="2581034" y="2467859"/>
                  <a:pt x="2131146" y="2712253"/>
                </a:cubicBezTo>
                <a:lnTo>
                  <a:pt x="2127213" y="2714148"/>
                </a:lnTo>
                <a:lnTo>
                  <a:pt x="2114197" y="2722055"/>
                </a:lnTo>
                <a:lnTo>
                  <a:pt x="2110798" y="2722055"/>
                </a:lnTo>
                <a:lnTo>
                  <a:pt x="2004988" y="2773027"/>
                </a:lnTo>
                <a:cubicBezTo>
                  <a:pt x="1832323" y="2846058"/>
                  <a:pt x="1642488" y="2886442"/>
                  <a:pt x="1443221" y="2886442"/>
                </a:cubicBezTo>
                <a:cubicBezTo>
                  <a:pt x="1243954" y="2886442"/>
                  <a:pt x="1054119" y="2846058"/>
                  <a:pt x="881455" y="2773027"/>
                </a:cubicBezTo>
                <a:lnTo>
                  <a:pt x="775644" y="2722055"/>
                </a:lnTo>
                <a:lnTo>
                  <a:pt x="772244" y="2722055"/>
                </a:lnTo>
                <a:lnTo>
                  <a:pt x="759224" y="2714145"/>
                </a:lnTo>
                <a:lnTo>
                  <a:pt x="755296" y="2712253"/>
                </a:lnTo>
                <a:cubicBezTo>
                  <a:pt x="305408" y="2467859"/>
                  <a:pt x="0" y="1991206"/>
                  <a:pt x="0" y="1443221"/>
                </a:cubicBezTo>
                <a:cubicBezTo>
                  <a:pt x="0" y="646152"/>
                  <a:pt x="646152" y="0"/>
                  <a:pt x="1443221" y="0"/>
                </a:cubicBezTo>
                <a:close/>
              </a:path>
            </a:pathLst>
          </a:custGeom>
        </p:spPr>
      </p:pic>
      <p:sp>
        <p:nvSpPr>
          <p:cNvPr id="2" name="KSO_ST1"/>
          <p:cNvSpPr>
            <a:spLocks noGrp="1"/>
          </p:cNvSpPr>
          <p:nvPr>
            <p:ph type="title" hasCustomPrompt="1"/>
          </p:nvPr>
        </p:nvSpPr>
        <p:spPr>
          <a:xfrm>
            <a:off x="1161789" y="4154478"/>
            <a:ext cx="4353185" cy="795707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bg1"/>
                </a:solidFill>
                <a:effectLst/>
              </a:defRPr>
            </a:lvl1pPr>
          </a:lstStyle>
          <a:p>
            <a:r>
              <a:rPr lang="zh-CN" altLang="en-US" dirty="0" smtClean="0"/>
              <a:t>此处添加您的标题</a:t>
            </a:r>
            <a:endParaRPr lang="en-US" dirty="0"/>
          </a:p>
        </p:txBody>
      </p:sp>
      <p:sp>
        <p:nvSpPr>
          <p:cNvPr id="3" name="KSO_ST2"/>
          <p:cNvSpPr>
            <a:spLocks noGrp="1"/>
          </p:cNvSpPr>
          <p:nvPr>
            <p:ph type="body" idx="1" hasCustomPrompt="1"/>
          </p:nvPr>
        </p:nvSpPr>
        <p:spPr>
          <a:xfrm>
            <a:off x="1161789" y="5007333"/>
            <a:ext cx="4353185" cy="4680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5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 smtClean="0"/>
              <a:t>单击此处添加您的副标题</a:t>
            </a:r>
            <a:endParaRPr lang="en-US" altLang="zh-CN" dirty="0"/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/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sz="half" idx="1"/>
          </p:nvPr>
        </p:nvSpPr>
        <p:spPr>
          <a:xfrm>
            <a:off x="1030616" y="1990816"/>
            <a:ext cx="3837186" cy="454250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</p:txBody>
      </p:sp>
      <p:sp>
        <p:nvSpPr>
          <p:cNvPr id="4" name="KSO_BC2"/>
          <p:cNvSpPr>
            <a:spLocks noGrp="1"/>
          </p:cNvSpPr>
          <p:nvPr>
            <p:ph sz="half" idx="2"/>
          </p:nvPr>
        </p:nvSpPr>
        <p:spPr>
          <a:xfrm>
            <a:off x="4870174" y="1990816"/>
            <a:ext cx="3847849" cy="454250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</p:txBody>
      </p:sp>
      <p:sp>
        <p:nvSpPr>
          <p:cNvPr id="5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1079963" y="1139214"/>
            <a:ext cx="6984076" cy="71702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2091981"/>
            <a:ext cx="3868340" cy="823912"/>
          </a:xfrm>
        </p:spPr>
        <p:txBody>
          <a:bodyPr anchor="b">
            <a:normAutofit/>
          </a:bodyPr>
          <a:lstStyle>
            <a:lvl1pPr marL="0" indent="0">
              <a:buNone/>
              <a:defRPr sz="1015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5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KSO_BC1"/>
          <p:cNvSpPr>
            <a:spLocks noGrp="1"/>
          </p:cNvSpPr>
          <p:nvPr>
            <p:ph sz="half" idx="2"/>
          </p:nvPr>
        </p:nvSpPr>
        <p:spPr>
          <a:xfrm>
            <a:off x="628651" y="2915893"/>
            <a:ext cx="3868340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7961" y="2091981"/>
            <a:ext cx="3887391" cy="823912"/>
          </a:xfrm>
        </p:spPr>
        <p:txBody>
          <a:bodyPr anchor="b">
            <a:normAutofit/>
          </a:bodyPr>
          <a:lstStyle>
            <a:lvl1pPr marL="0" indent="0">
              <a:buNone/>
              <a:defRPr sz="1015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5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KSO_BC2"/>
          <p:cNvSpPr>
            <a:spLocks noGrp="1"/>
          </p:cNvSpPr>
          <p:nvPr>
            <p:ph sz="quarter" idx="4"/>
          </p:nvPr>
        </p:nvSpPr>
        <p:spPr>
          <a:xfrm>
            <a:off x="4627961" y="2915893"/>
            <a:ext cx="3887391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</p:txBody>
      </p:sp>
      <p:sp>
        <p:nvSpPr>
          <p:cNvPr id="7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628651" y="944565"/>
            <a:ext cx="2949178" cy="16002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idx="1"/>
          </p:nvPr>
        </p:nvSpPr>
        <p:spPr>
          <a:xfrm>
            <a:off x="3886200" y="1474793"/>
            <a:ext cx="4629150" cy="4873625"/>
          </a:xfrm>
        </p:spPr>
        <p:txBody>
          <a:bodyPr>
            <a:normAutofit/>
          </a:bodyPr>
          <a:lstStyle>
            <a:lvl1pPr>
              <a:defRPr sz="1125"/>
            </a:lvl1pPr>
            <a:lvl2pPr>
              <a:defRPr sz="1015"/>
            </a:lvl2pPr>
            <a:lvl3pPr>
              <a:defRPr sz="900"/>
            </a:lvl3pPr>
            <a:lvl4pPr>
              <a:defRPr sz="790"/>
            </a:lvl4pPr>
            <a:lvl5pPr>
              <a:defRPr sz="790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</p:txBody>
      </p:sp>
      <p:sp>
        <p:nvSpPr>
          <p:cNvPr id="4" name="KSO_BC2"/>
          <p:cNvSpPr>
            <a:spLocks noGrp="1"/>
          </p:cNvSpPr>
          <p:nvPr>
            <p:ph type="body" sz="half" idx="2"/>
          </p:nvPr>
        </p:nvSpPr>
        <p:spPr>
          <a:xfrm>
            <a:off x="628651" y="2544765"/>
            <a:ext cx="2949178" cy="3811588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90"/>
            </a:lvl2pPr>
            <a:lvl3pPr marL="514350" indent="0">
              <a:buNone/>
              <a:defRPr sz="675"/>
            </a:lvl3pPr>
            <a:lvl4pPr marL="771525" indent="0">
              <a:buNone/>
              <a:defRPr sz="565"/>
            </a:lvl4pPr>
            <a:lvl5pPr marL="1028700" indent="0">
              <a:buNone/>
              <a:defRPr sz="565"/>
            </a:lvl5pPr>
            <a:lvl6pPr marL="1285875" indent="0">
              <a:buNone/>
              <a:defRPr sz="565"/>
            </a:lvl6pPr>
            <a:lvl7pPr marL="1543050" indent="0">
              <a:buNone/>
              <a:defRPr sz="565"/>
            </a:lvl7pPr>
            <a:lvl8pPr marL="1800225" indent="0">
              <a:buNone/>
              <a:defRPr sz="565"/>
            </a:lvl8pPr>
            <a:lvl9pPr marL="2057400" indent="0">
              <a:buNone/>
              <a:defRPr sz="56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1"/>
            <a:ext cx="9144000" cy="649357"/>
          </a:xfrm>
          <a:prstGeom prst="rect">
            <a:avLst/>
          </a:prstGeom>
          <a:solidFill>
            <a:srgbClr val="66A1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59" t="13692" r="28894" b="8892"/>
          <a:stretch>
            <a:fillRect/>
          </a:stretch>
        </p:blipFill>
        <p:spPr>
          <a:xfrm>
            <a:off x="4165744" y="116852"/>
            <a:ext cx="798758" cy="1065010"/>
          </a:xfrm>
          <a:custGeom>
            <a:avLst/>
            <a:gdLst>
              <a:gd name="connsiteX0" fmla="*/ 1443221 w 2886442"/>
              <a:gd name="connsiteY0" fmla="*/ 0 h 2886442"/>
              <a:gd name="connsiteX1" fmla="*/ 2886442 w 2886442"/>
              <a:gd name="connsiteY1" fmla="*/ 1443221 h 2886442"/>
              <a:gd name="connsiteX2" fmla="*/ 2131146 w 2886442"/>
              <a:gd name="connsiteY2" fmla="*/ 2712253 h 2886442"/>
              <a:gd name="connsiteX3" fmla="*/ 2127213 w 2886442"/>
              <a:gd name="connsiteY3" fmla="*/ 2714148 h 2886442"/>
              <a:gd name="connsiteX4" fmla="*/ 2114197 w 2886442"/>
              <a:gd name="connsiteY4" fmla="*/ 2722055 h 2886442"/>
              <a:gd name="connsiteX5" fmla="*/ 2110798 w 2886442"/>
              <a:gd name="connsiteY5" fmla="*/ 2722055 h 2886442"/>
              <a:gd name="connsiteX6" fmla="*/ 2004988 w 2886442"/>
              <a:gd name="connsiteY6" fmla="*/ 2773027 h 2886442"/>
              <a:gd name="connsiteX7" fmla="*/ 1443221 w 2886442"/>
              <a:gd name="connsiteY7" fmla="*/ 2886442 h 2886442"/>
              <a:gd name="connsiteX8" fmla="*/ 881455 w 2886442"/>
              <a:gd name="connsiteY8" fmla="*/ 2773027 h 2886442"/>
              <a:gd name="connsiteX9" fmla="*/ 775644 w 2886442"/>
              <a:gd name="connsiteY9" fmla="*/ 2722055 h 2886442"/>
              <a:gd name="connsiteX10" fmla="*/ 772244 w 2886442"/>
              <a:gd name="connsiteY10" fmla="*/ 2722055 h 2886442"/>
              <a:gd name="connsiteX11" fmla="*/ 759224 w 2886442"/>
              <a:gd name="connsiteY11" fmla="*/ 2714145 h 2886442"/>
              <a:gd name="connsiteX12" fmla="*/ 755296 w 2886442"/>
              <a:gd name="connsiteY12" fmla="*/ 2712253 h 2886442"/>
              <a:gd name="connsiteX13" fmla="*/ 0 w 2886442"/>
              <a:gd name="connsiteY13" fmla="*/ 1443221 h 2886442"/>
              <a:gd name="connsiteX14" fmla="*/ 1443221 w 2886442"/>
              <a:gd name="connsiteY14" fmla="*/ 0 h 2886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886442" h="2886442">
                <a:moveTo>
                  <a:pt x="1443221" y="0"/>
                </a:moveTo>
                <a:cubicBezTo>
                  <a:pt x="2240290" y="0"/>
                  <a:pt x="2886442" y="646152"/>
                  <a:pt x="2886442" y="1443221"/>
                </a:cubicBezTo>
                <a:cubicBezTo>
                  <a:pt x="2886442" y="1991206"/>
                  <a:pt x="2581034" y="2467859"/>
                  <a:pt x="2131146" y="2712253"/>
                </a:cubicBezTo>
                <a:lnTo>
                  <a:pt x="2127213" y="2714148"/>
                </a:lnTo>
                <a:lnTo>
                  <a:pt x="2114197" y="2722055"/>
                </a:lnTo>
                <a:lnTo>
                  <a:pt x="2110798" y="2722055"/>
                </a:lnTo>
                <a:lnTo>
                  <a:pt x="2004988" y="2773027"/>
                </a:lnTo>
                <a:cubicBezTo>
                  <a:pt x="1832323" y="2846058"/>
                  <a:pt x="1642488" y="2886442"/>
                  <a:pt x="1443221" y="2886442"/>
                </a:cubicBezTo>
                <a:cubicBezTo>
                  <a:pt x="1243954" y="2886442"/>
                  <a:pt x="1054119" y="2846058"/>
                  <a:pt x="881455" y="2773027"/>
                </a:cubicBezTo>
                <a:lnTo>
                  <a:pt x="775644" y="2722055"/>
                </a:lnTo>
                <a:lnTo>
                  <a:pt x="772244" y="2722055"/>
                </a:lnTo>
                <a:lnTo>
                  <a:pt x="759224" y="2714145"/>
                </a:lnTo>
                <a:lnTo>
                  <a:pt x="755296" y="2712253"/>
                </a:lnTo>
                <a:cubicBezTo>
                  <a:pt x="305408" y="2467859"/>
                  <a:pt x="0" y="1991206"/>
                  <a:pt x="0" y="1443221"/>
                </a:cubicBezTo>
                <a:cubicBezTo>
                  <a:pt x="0" y="646152"/>
                  <a:pt x="646152" y="0"/>
                  <a:pt x="1443221" y="0"/>
                </a:cubicBezTo>
                <a:close/>
              </a:path>
            </a:pathLst>
          </a:custGeom>
          <a:ln>
            <a:solidFill>
              <a:srgbClr val="66A139"/>
            </a:solidFill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628650" y="944564"/>
            <a:ext cx="2949178" cy="16002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 noChangeAspect="1"/>
          </p:cNvSpPr>
          <p:nvPr>
            <p:ph type="pic" idx="1"/>
          </p:nvPr>
        </p:nvSpPr>
        <p:spPr>
          <a:xfrm>
            <a:off x="3776131" y="1474794"/>
            <a:ext cx="4629150" cy="4873625"/>
          </a:xfrm>
        </p:spPr>
        <p:txBody>
          <a:bodyPr anchor="t"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KSO_BC2"/>
          <p:cNvSpPr>
            <a:spLocks noGrp="1"/>
          </p:cNvSpPr>
          <p:nvPr>
            <p:ph type="body" sz="half" idx="2"/>
          </p:nvPr>
        </p:nvSpPr>
        <p:spPr>
          <a:xfrm>
            <a:off x="628650" y="2544765"/>
            <a:ext cx="2949178" cy="3811588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90"/>
            </a:lvl2pPr>
            <a:lvl3pPr marL="514350" indent="0">
              <a:buNone/>
              <a:defRPr sz="675"/>
            </a:lvl3pPr>
            <a:lvl4pPr marL="771525" indent="0">
              <a:buNone/>
              <a:defRPr sz="565"/>
            </a:lvl4pPr>
            <a:lvl5pPr marL="1028700" indent="0">
              <a:buNone/>
              <a:defRPr sz="565"/>
            </a:lvl5pPr>
            <a:lvl6pPr marL="1285875" indent="0">
              <a:buNone/>
              <a:defRPr sz="565"/>
            </a:lvl6pPr>
            <a:lvl7pPr marL="1543050" indent="0">
              <a:buNone/>
              <a:defRPr sz="565"/>
            </a:lvl7pPr>
            <a:lvl8pPr marL="1800225" indent="0">
              <a:buNone/>
              <a:defRPr sz="565"/>
            </a:lvl8pPr>
            <a:lvl9pPr marL="2057400" indent="0">
              <a:buNone/>
              <a:defRPr sz="56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1"/>
            <a:ext cx="9144000" cy="649357"/>
          </a:xfrm>
          <a:prstGeom prst="rect">
            <a:avLst/>
          </a:prstGeom>
          <a:solidFill>
            <a:srgbClr val="66A1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59" t="13692" r="28894" b="8892"/>
          <a:stretch>
            <a:fillRect/>
          </a:stretch>
        </p:blipFill>
        <p:spPr>
          <a:xfrm>
            <a:off x="4165744" y="116852"/>
            <a:ext cx="798758" cy="1065010"/>
          </a:xfrm>
          <a:custGeom>
            <a:avLst/>
            <a:gdLst>
              <a:gd name="connsiteX0" fmla="*/ 1443221 w 2886442"/>
              <a:gd name="connsiteY0" fmla="*/ 0 h 2886442"/>
              <a:gd name="connsiteX1" fmla="*/ 2886442 w 2886442"/>
              <a:gd name="connsiteY1" fmla="*/ 1443221 h 2886442"/>
              <a:gd name="connsiteX2" fmla="*/ 2131146 w 2886442"/>
              <a:gd name="connsiteY2" fmla="*/ 2712253 h 2886442"/>
              <a:gd name="connsiteX3" fmla="*/ 2127213 w 2886442"/>
              <a:gd name="connsiteY3" fmla="*/ 2714148 h 2886442"/>
              <a:gd name="connsiteX4" fmla="*/ 2114197 w 2886442"/>
              <a:gd name="connsiteY4" fmla="*/ 2722055 h 2886442"/>
              <a:gd name="connsiteX5" fmla="*/ 2110798 w 2886442"/>
              <a:gd name="connsiteY5" fmla="*/ 2722055 h 2886442"/>
              <a:gd name="connsiteX6" fmla="*/ 2004988 w 2886442"/>
              <a:gd name="connsiteY6" fmla="*/ 2773027 h 2886442"/>
              <a:gd name="connsiteX7" fmla="*/ 1443221 w 2886442"/>
              <a:gd name="connsiteY7" fmla="*/ 2886442 h 2886442"/>
              <a:gd name="connsiteX8" fmla="*/ 881455 w 2886442"/>
              <a:gd name="connsiteY8" fmla="*/ 2773027 h 2886442"/>
              <a:gd name="connsiteX9" fmla="*/ 775644 w 2886442"/>
              <a:gd name="connsiteY9" fmla="*/ 2722055 h 2886442"/>
              <a:gd name="connsiteX10" fmla="*/ 772244 w 2886442"/>
              <a:gd name="connsiteY10" fmla="*/ 2722055 h 2886442"/>
              <a:gd name="connsiteX11" fmla="*/ 759224 w 2886442"/>
              <a:gd name="connsiteY11" fmla="*/ 2714145 h 2886442"/>
              <a:gd name="connsiteX12" fmla="*/ 755296 w 2886442"/>
              <a:gd name="connsiteY12" fmla="*/ 2712253 h 2886442"/>
              <a:gd name="connsiteX13" fmla="*/ 0 w 2886442"/>
              <a:gd name="connsiteY13" fmla="*/ 1443221 h 2886442"/>
              <a:gd name="connsiteX14" fmla="*/ 1443221 w 2886442"/>
              <a:gd name="connsiteY14" fmla="*/ 0 h 2886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886442" h="2886442">
                <a:moveTo>
                  <a:pt x="1443221" y="0"/>
                </a:moveTo>
                <a:cubicBezTo>
                  <a:pt x="2240290" y="0"/>
                  <a:pt x="2886442" y="646152"/>
                  <a:pt x="2886442" y="1443221"/>
                </a:cubicBezTo>
                <a:cubicBezTo>
                  <a:pt x="2886442" y="1991206"/>
                  <a:pt x="2581034" y="2467859"/>
                  <a:pt x="2131146" y="2712253"/>
                </a:cubicBezTo>
                <a:lnTo>
                  <a:pt x="2127213" y="2714148"/>
                </a:lnTo>
                <a:lnTo>
                  <a:pt x="2114197" y="2722055"/>
                </a:lnTo>
                <a:lnTo>
                  <a:pt x="2110798" y="2722055"/>
                </a:lnTo>
                <a:lnTo>
                  <a:pt x="2004988" y="2773027"/>
                </a:lnTo>
                <a:cubicBezTo>
                  <a:pt x="1832323" y="2846058"/>
                  <a:pt x="1642488" y="2886442"/>
                  <a:pt x="1443221" y="2886442"/>
                </a:cubicBezTo>
                <a:cubicBezTo>
                  <a:pt x="1243954" y="2886442"/>
                  <a:pt x="1054119" y="2846058"/>
                  <a:pt x="881455" y="2773027"/>
                </a:cubicBezTo>
                <a:lnTo>
                  <a:pt x="775644" y="2722055"/>
                </a:lnTo>
                <a:lnTo>
                  <a:pt x="772244" y="2722055"/>
                </a:lnTo>
                <a:lnTo>
                  <a:pt x="759224" y="2714145"/>
                </a:lnTo>
                <a:lnTo>
                  <a:pt x="755296" y="2712253"/>
                </a:lnTo>
                <a:cubicBezTo>
                  <a:pt x="305408" y="2467859"/>
                  <a:pt x="0" y="1991206"/>
                  <a:pt x="0" y="1443221"/>
                </a:cubicBezTo>
                <a:cubicBezTo>
                  <a:pt x="0" y="646152"/>
                  <a:pt x="646152" y="0"/>
                  <a:pt x="1443221" y="0"/>
                </a:cubicBezTo>
                <a:close/>
              </a:path>
            </a:pathLst>
          </a:custGeom>
          <a:ln>
            <a:solidFill>
              <a:srgbClr val="66A139"/>
            </a:solidFill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 orient="vert"/>
          </p:nvPr>
        </p:nvSpPr>
        <p:spPr>
          <a:xfrm>
            <a:off x="7628467" y="1181862"/>
            <a:ext cx="886883" cy="521791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type="body" orient="vert" idx="1"/>
          </p:nvPr>
        </p:nvSpPr>
        <p:spPr>
          <a:xfrm>
            <a:off x="628651" y="1181862"/>
            <a:ext cx="6906683" cy="521791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0" y="1"/>
            <a:ext cx="9144000" cy="649357"/>
          </a:xfrm>
          <a:prstGeom prst="rect">
            <a:avLst/>
          </a:prstGeom>
          <a:solidFill>
            <a:srgbClr val="66A1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59" t="13692" r="28894" b="8892"/>
          <a:stretch>
            <a:fillRect/>
          </a:stretch>
        </p:blipFill>
        <p:spPr>
          <a:xfrm>
            <a:off x="4165744" y="116852"/>
            <a:ext cx="798758" cy="1065010"/>
          </a:xfrm>
          <a:custGeom>
            <a:avLst/>
            <a:gdLst>
              <a:gd name="connsiteX0" fmla="*/ 1443221 w 2886442"/>
              <a:gd name="connsiteY0" fmla="*/ 0 h 2886442"/>
              <a:gd name="connsiteX1" fmla="*/ 2886442 w 2886442"/>
              <a:gd name="connsiteY1" fmla="*/ 1443221 h 2886442"/>
              <a:gd name="connsiteX2" fmla="*/ 2131146 w 2886442"/>
              <a:gd name="connsiteY2" fmla="*/ 2712253 h 2886442"/>
              <a:gd name="connsiteX3" fmla="*/ 2127213 w 2886442"/>
              <a:gd name="connsiteY3" fmla="*/ 2714148 h 2886442"/>
              <a:gd name="connsiteX4" fmla="*/ 2114197 w 2886442"/>
              <a:gd name="connsiteY4" fmla="*/ 2722055 h 2886442"/>
              <a:gd name="connsiteX5" fmla="*/ 2110798 w 2886442"/>
              <a:gd name="connsiteY5" fmla="*/ 2722055 h 2886442"/>
              <a:gd name="connsiteX6" fmla="*/ 2004988 w 2886442"/>
              <a:gd name="connsiteY6" fmla="*/ 2773027 h 2886442"/>
              <a:gd name="connsiteX7" fmla="*/ 1443221 w 2886442"/>
              <a:gd name="connsiteY7" fmla="*/ 2886442 h 2886442"/>
              <a:gd name="connsiteX8" fmla="*/ 881455 w 2886442"/>
              <a:gd name="connsiteY8" fmla="*/ 2773027 h 2886442"/>
              <a:gd name="connsiteX9" fmla="*/ 775644 w 2886442"/>
              <a:gd name="connsiteY9" fmla="*/ 2722055 h 2886442"/>
              <a:gd name="connsiteX10" fmla="*/ 772244 w 2886442"/>
              <a:gd name="connsiteY10" fmla="*/ 2722055 h 2886442"/>
              <a:gd name="connsiteX11" fmla="*/ 759224 w 2886442"/>
              <a:gd name="connsiteY11" fmla="*/ 2714145 h 2886442"/>
              <a:gd name="connsiteX12" fmla="*/ 755296 w 2886442"/>
              <a:gd name="connsiteY12" fmla="*/ 2712253 h 2886442"/>
              <a:gd name="connsiteX13" fmla="*/ 0 w 2886442"/>
              <a:gd name="connsiteY13" fmla="*/ 1443221 h 2886442"/>
              <a:gd name="connsiteX14" fmla="*/ 1443221 w 2886442"/>
              <a:gd name="connsiteY14" fmla="*/ 0 h 2886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886442" h="2886442">
                <a:moveTo>
                  <a:pt x="1443221" y="0"/>
                </a:moveTo>
                <a:cubicBezTo>
                  <a:pt x="2240290" y="0"/>
                  <a:pt x="2886442" y="646152"/>
                  <a:pt x="2886442" y="1443221"/>
                </a:cubicBezTo>
                <a:cubicBezTo>
                  <a:pt x="2886442" y="1991206"/>
                  <a:pt x="2581034" y="2467859"/>
                  <a:pt x="2131146" y="2712253"/>
                </a:cubicBezTo>
                <a:lnTo>
                  <a:pt x="2127213" y="2714148"/>
                </a:lnTo>
                <a:lnTo>
                  <a:pt x="2114197" y="2722055"/>
                </a:lnTo>
                <a:lnTo>
                  <a:pt x="2110798" y="2722055"/>
                </a:lnTo>
                <a:lnTo>
                  <a:pt x="2004988" y="2773027"/>
                </a:lnTo>
                <a:cubicBezTo>
                  <a:pt x="1832323" y="2846058"/>
                  <a:pt x="1642488" y="2886442"/>
                  <a:pt x="1443221" y="2886442"/>
                </a:cubicBezTo>
                <a:cubicBezTo>
                  <a:pt x="1243954" y="2886442"/>
                  <a:pt x="1054119" y="2846058"/>
                  <a:pt x="881455" y="2773027"/>
                </a:cubicBezTo>
                <a:lnTo>
                  <a:pt x="775644" y="2722055"/>
                </a:lnTo>
                <a:lnTo>
                  <a:pt x="772244" y="2722055"/>
                </a:lnTo>
                <a:lnTo>
                  <a:pt x="759224" y="2714145"/>
                </a:lnTo>
                <a:lnTo>
                  <a:pt x="755296" y="2712253"/>
                </a:lnTo>
                <a:cubicBezTo>
                  <a:pt x="305408" y="2467859"/>
                  <a:pt x="0" y="1991206"/>
                  <a:pt x="0" y="1443221"/>
                </a:cubicBezTo>
                <a:cubicBezTo>
                  <a:pt x="0" y="646152"/>
                  <a:pt x="646152" y="0"/>
                  <a:pt x="1443221" y="0"/>
                </a:cubicBezTo>
                <a:close/>
              </a:path>
            </a:pathLst>
          </a:custGeom>
          <a:ln>
            <a:solidFill>
              <a:srgbClr val="66A139"/>
            </a:solidFill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0" y="1"/>
            <a:ext cx="9144000" cy="649357"/>
          </a:xfrm>
          <a:prstGeom prst="rect">
            <a:avLst/>
          </a:prstGeom>
          <a:solidFill>
            <a:srgbClr val="66A1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1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59" t="13692" r="28894" b="8892"/>
          <a:stretch>
            <a:fillRect/>
          </a:stretch>
        </p:blipFill>
        <p:spPr>
          <a:xfrm>
            <a:off x="8210551" y="41734"/>
            <a:ext cx="817131" cy="806400"/>
          </a:xfrm>
          <a:custGeom>
            <a:avLst/>
            <a:gdLst>
              <a:gd name="connsiteX0" fmla="*/ 1443221 w 2886442"/>
              <a:gd name="connsiteY0" fmla="*/ 0 h 2886442"/>
              <a:gd name="connsiteX1" fmla="*/ 2886442 w 2886442"/>
              <a:gd name="connsiteY1" fmla="*/ 1443221 h 2886442"/>
              <a:gd name="connsiteX2" fmla="*/ 2131146 w 2886442"/>
              <a:gd name="connsiteY2" fmla="*/ 2712253 h 2886442"/>
              <a:gd name="connsiteX3" fmla="*/ 2127213 w 2886442"/>
              <a:gd name="connsiteY3" fmla="*/ 2714148 h 2886442"/>
              <a:gd name="connsiteX4" fmla="*/ 2114197 w 2886442"/>
              <a:gd name="connsiteY4" fmla="*/ 2722055 h 2886442"/>
              <a:gd name="connsiteX5" fmla="*/ 2110798 w 2886442"/>
              <a:gd name="connsiteY5" fmla="*/ 2722055 h 2886442"/>
              <a:gd name="connsiteX6" fmla="*/ 2004988 w 2886442"/>
              <a:gd name="connsiteY6" fmla="*/ 2773027 h 2886442"/>
              <a:gd name="connsiteX7" fmla="*/ 1443221 w 2886442"/>
              <a:gd name="connsiteY7" fmla="*/ 2886442 h 2886442"/>
              <a:gd name="connsiteX8" fmla="*/ 881455 w 2886442"/>
              <a:gd name="connsiteY8" fmla="*/ 2773027 h 2886442"/>
              <a:gd name="connsiteX9" fmla="*/ 775644 w 2886442"/>
              <a:gd name="connsiteY9" fmla="*/ 2722055 h 2886442"/>
              <a:gd name="connsiteX10" fmla="*/ 772244 w 2886442"/>
              <a:gd name="connsiteY10" fmla="*/ 2722055 h 2886442"/>
              <a:gd name="connsiteX11" fmla="*/ 759224 w 2886442"/>
              <a:gd name="connsiteY11" fmla="*/ 2714145 h 2886442"/>
              <a:gd name="connsiteX12" fmla="*/ 755296 w 2886442"/>
              <a:gd name="connsiteY12" fmla="*/ 2712253 h 2886442"/>
              <a:gd name="connsiteX13" fmla="*/ 0 w 2886442"/>
              <a:gd name="connsiteY13" fmla="*/ 1443221 h 2886442"/>
              <a:gd name="connsiteX14" fmla="*/ 1443221 w 2886442"/>
              <a:gd name="connsiteY14" fmla="*/ 0 h 2886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886442" h="2886442">
                <a:moveTo>
                  <a:pt x="1443221" y="0"/>
                </a:moveTo>
                <a:cubicBezTo>
                  <a:pt x="2240290" y="0"/>
                  <a:pt x="2886442" y="646152"/>
                  <a:pt x="2886442" y="1443221"/>
                </a:cubicBezTo>
                <a:cubicBezTo>
                  <a:pt x="2886442" y="1991206"/>
                  <a:pt x="2581034" y="2467859"/>
                  <a:pt x="2131146" y="2712253"/>
                </a:cubicBezTo>
                <a:lnTo>
                  <a:pt x="2127213" y="2714148"/>
                </a:lnTo>
                <a:lnTo>
                  <a:pt x="2114197" y="2722055"/>
                </a:lnTo>
                <a:lnTo>
                  <a:pt x="2110798" y="2722055"/>
                </a:lnTo>
                <a:lnTo>
                  <a:pt x="2004988" y="2773027"/>
                </a:lnTo>
                <a:cubicBezTo>
                  <a:pt x="1832323" y="2846058"/>
                  <a:pt x="1642488" y="2886442"/>
                  <a:pt x="1443221" y="2886442"/>
                </a:cubicBezTo>
                <a:cubicBezTo>
                  <a:pt x="1243954" y="2886442"/>
                  <a:pt x="1054119" y="2846058"/>
                  <a:pt x="881455" y="2773027"/>
                </a:cubicBezTo>
                <a:lnTo>
                  <a:pt x="775644" y="2722055"/>
                </a:lnTo>
                <a:lnTo>
                  <a:pt x="772244" y="2722055"/>
                </a:lnTo>
                <a:lnTo>
                  <a:pt x="759224" y="2714145"/>
                </a:lnTo>
                <a:lnTo>
                  <a:pt x="755296" y="2712253"/>
                </a:lnTo>
                <a:cubicBezTo>
                  <a:pt x="305408" y="2467859"/>
                  <a:pt x="0" y="1991206"/>
                  <a:pt x="0" y="1443221"/>
                </a:cubicBezTo>
                <a:cubicBezTo>
                  <a:pt x="0" y="646152"/>
                  <a:pt x="646152" y="0"/>
                  <a:pt x="1443221" y="0"/>
                </a:cubicBezTo>
                <a:close/>
              </a:path>
            </a:pathLst>
          </a:custGeom>
          <a:ln>
            <a:solidFill>
              <a:srgbClr val="66A139"/>
            </a:solidFill>
          </a:ln>
        </p:spPr>
      </p:pic>
      <p:sp>
        <p:nvSpPr>
          <p:cNvPr id="4" name="KSO_FD"/>
          <p:cNvSpPr>
            <a:spLocks noGrp="1"/>
          </p:cNvSpPr>
          <p:nvPr>
            <p:ph type="dt" sz="half" idx="2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3"/>
          </p:nvPr>
        </p:nvSpPr>
        <p:spPr>
          <a:xfrm>
            <a:off x="3028950" y="6356354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4"/>
          </p:nvPr>
        </p:nvSpPr>
        <p:spPr>
          <a:xfrm>
            <a:off x="6457950" y="635635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3" name="KSO_BC1"/>
          <p:cNvSpPr>
            <a:spLocks noGrp="1"/>
          </p:cNvSpPr>
          <p:nvPr>
            <p:ph type="body" idx="1"/>
          </p:nvPr>
        </p:nvSpPr>
        <p:spPr>
          <a:xfrm>
            <a:off x="425977" y="897146"/>
            <a:ext cx="8194148" cy="5417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</p:txBody>
      </p:sp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304981" y="41735"/>
            <a:ext cx="7506011" cy="579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3200" b="1" i="0" kern="1200" baseline="0">
          <a:solidFill>
            <a:schemeClr val="bg1"/>
          </a:solidFill>
          <a:effectLst/>
          <a:latin typeface="+mj-ea"/>
          <a:ea typeface="+mj-ea"/>
          <a:cs typeface="+mj-cs"/>
        </a:defRPr>
      </a:lvl1pPr>
    </p:titleStyle>
    <p:bodyStyle>
      <a:lvl1pPr marL="361950" indent="-361950" algn="just" defTabSz="514350" rtl="0" eaLnBrk="1" latinLnBrk="0" hangingPunct="1">
        <a:lnSpc>
          <a:spcPct val="110000"/>
        </a:lnSpc>
        <a:spcBef>
          <a:spcPts val="1015"/>
        </a:spcBef>
        <a:spcAft>
          <a:spcPts val="0"/>
        </a:spcAft>
        <a:buClr>
          <a:schemeClr val="accent1"/>
        </a:buClr>
        <a:buSzPct val="70000"/>
        <a:buFont typeface="Webdings" panose="05030102010509060703" pitchFamily="18" charset="2"/>
        <a:buChar char=""/>
        <a:defRPr sz="2400" kern="1200" baseline="0">
          <a:solidFill>
            <a:schemeClr val="accent1"/>
          </a:solidFill>
          <a:latin typeface="+mj-ea"/>
          <a:ea typeface="+mj-ea"/>
          <a:cs typeface="+mn-cs"/>
        </a:defRPr>
      </a:lvl1pPr>
      <a:lvl2pPr marL="361950" indent="-361950" algn="just" defTabSz="514350" rtl="0" eaLnBrk="1" latinLnBrk="0" hangingPunct="1">
        <a:lnSpc>
          <a:spcPct val="150000"/>
        </a:lnSpc>
        <a:spcBef>
          <a:spcPts val="0"/>
        </a:spcBef>
        <a:spcAft>
          <a:spcPts val="340"/>
        </a:spcAft>
        <a:buClr>
          <a:schemeClr val="accent2">
            <a:lumMod val="60000"/>
            <a:lumOff val="40000"/>
          </a:schemeClr>
        </a:buClr>
        <a:buFont typeface="幼圆" panose="02010509060101010101" pitchFamily="49" charset="-122"/>
        <a:buChar char=" "/>
        <a:tabLst>
          <a:tab pos="266700" algn="l"/>
        </a:tabLst>
        <a:defRPr sz="1600" kern="1200" baseline="0">
          <a:solidFill>
            <a:schemeClr val="tx1"/>
          </a:solidFill>
          <a:latin typeface="+mn-ea"/>
          <a:ea typeface="+mn-ea"/>
          <a:cs typeface="+mn-cs"/>
        </a:defRPr>
      </a:lvl2pPr>
      <a:lvl3pPr marL="64325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430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15760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414780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67195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929130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186305" indent="-128905" algn="l" defTabSz="514350" rtl="0" eaLnBrk="1" latinLnBrk="0" hangingPunct="1">
        <a:lnSpc>
          <a:spcPct val="90000"/>
        </a:lnSpc>
        <a:spcBef>
          <a:spcPts val="280"/>
        </a:spcBef>
        <a:buFont typeface="Arial" panose="020B0604020202020204" pitchFamily="34" charset="0"/>
        <a:buChar char="•"/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chart" Target="../charts/char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chart" Target="../charts/chart5.xml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0"/>
          <p:cNvSpPr txBox="1">
            <a:spLocks noChangeArrowheads="1"/>
          </p:cNvSpPr>
          <p:nvPr/>
        </p:nvSpPr>
        <p:spPr bwMode="auto">
          <a:xfrm>
            <a:off x="1126943" y="3898558"/>
            <a:ext cx="6890393" cy="6299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3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XXXX</a:t>
            </a:r>
            <a:r>
              <a:rPr lang="zh-CN" altLang="en-US" sz="3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3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3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月离职率分析</a:t>
            </a:r>
            <a:r>
              <a:rPr lang="en-US" altLang="zh-CN" sz="3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-XX</a:t>
            </a:r>
            <a:r>
              <a:rPr lang="zh-CN" altLang="en-US" sz="3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总部</a:t>
            </a:r>
            <a:endParaRPr lang="zh-CN" altLang="en-US" sz="3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39552" y="908720"/>
            <a:ext cx="712879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None/>
              <a:defRPr/>
            </a:pPr>
            <a:r>
              <a:rPr lang="en-US" altLang="zh-CN" sz="4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1</a:t>
            </a:r>
            <a:r>
              <a:rPr lang="zh-CN" alt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、整体</a:t>
            </a:r>
            <a:r>
              <a:rPr lang="zh-CN" altLang="en-US" sz="4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情况</a:t>
            </a:r>
            <a:r>
              <a:rPr lang="zh-CN" alt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分析</a:t>
            </a:r>
            <a:endParaRPr lang="zh-CN" altLang="en-US" sz="4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395536" y="2060848"/>
          <a:ext cx="7920878" cy="3168352"/>
        </p:xfrm>
        <a:graphic>
          <a:graphicData uri="http://schemas.openxmlformats.org/drawingml/2006/table">
            <a:tbl>
              <a:tblPr/>
              <a:tblGrid>
                <a:gridCol w="3794961"/>
                <a:gridCol w="1610652"/>
                <a:gridCol w="1323824"/>
                <a:gridCol w="1191441"/>
              </a:tblGrid>
              <a:tr h="79208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部门</a:t>
                      </a:r>
                      <a:endParaRPr lang="zh-CN" altLang="en-US" sz="20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  <a:r>
                        <a:rPr lang="zh-CN" altLang="en-US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zh-CN" altLang="en-US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离职人数</a:t>
                      </a:r>
                      <a:endParaRPr lang="zh-CN" altLang="en-US" sz="16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  <a:r>
                        <a:rPr lang="zh-CN" altLang="en-US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zh-CN" altLang="en-US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离职率</a:t>
                      </a:r>
                      <a:endParaRPr lang="zh-CN" altLang="en-US" sz="16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  <a:r>
                        <a:rPr lang="zh-CN" altLang="en-US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月平均</a:t>
                      </a:r>
                      <a:endParaRPr lang="zh-CN" altLang="en-US" sz="16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79208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**运营</a:t>
                      </a:r>
                      <a:r>
                        <a:rPr lang="zh-CN" altLang="en-US" sz="1600" b="1" i="0" u="none" strike="noStrike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中心上海分拨中心</a:t>
                      </a:r>
                      <a:endParaRPr lang="zh-CN" altLang="en-US" sz="16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92</a:t>
                      </a:r>
                      <a:endParaRPr lang="en-US" altLang="zh-CN" sz="16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18%</a:t>
                      </a:r>
                      <a:endParaRPr lang="en-US" altLang="zh-CN" sz="16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12.0%</a:t>
                      </a:r>
                      <a:endParaRPr lang="en-US" altLang="zh-CN" sz="1600" b="1" i="0" u="none" strike="noStrike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8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**职能</a:t>
                      </a:r>
                      <a:r>
                        <a:rPr lang="zh-CN" altLang="en-US" sz="1600" b="1" i="0" u="none" strike="noStrike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部门</a:t>
                      </a:r>
                      <a:endParaRPr lang="zh-CN" altLang="en-US" sz="16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28</a:t>
                      </a:r>
                      <a:endParaRPr lang="en-US" altLang="zh-CN" sz="16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5.0%</a:t>
                      </a:r>
                      <a:endParaRPr lang="en-US" altLang="zh-CN" sz="16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/>
                </a:tc>
              </a:tr>
              <a:tr h="79208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杭州呼叫中心</a:t>
                      </a:r>
                      <a:endParaRPr lang="zh-CN" altLang="en-US" sz="16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</a:t>
                      </a:r>
                      <a:endParaRPr lang="en-US" altLang="zh-CN" sz="16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12%</a:t>
                      </a:r>
                      <a:endParaRPr lang="en-US" altLang="zh-CN" sz="1600" b="1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7504" y="620688"/>
            <a:ext cx="7920880" cy="79695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altLang="zh-CN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ea typeface="+mn-ea"/>
                <a:cs typeface="+mn-cs"/>
              </a:rPr>
              <a:t>1.1  </a:t>
            </a:r>
            <a:r>
              <a:rPr lang="en-US" altLang="zh-CN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ea typeface="+mn-ea"/>
                <a:cs typeface="+mn-cs"/>
              </a:rPr>
              <a:t>2018</a:t>
            </a:r>
            <a:r>
              <a:rPr lang="zh-CN" alt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ea typeface="+mn-ea"/>
                <a:cs typeface="+mn-cs"/>
              </a:rPr>
              <a:t>年</a:t>
            </a:r>
            <a:r>
              <a:rPr lang="en-US" altLang="zh-CN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ea typeface="+mn-ea"/>
                <a:cs typeface="+mn-cs"/>
              </a:rPr>
              <a:t>7</a:t>
            </a:r>
            <a:r>
              <a:rPr lang="zh-CN" alt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ea typeface="+mn-ea"/>
                <a:cs typeface="+mn-cs"/>
              </a:rPr>
              <a:t>月</a:t>
            </a:r>
            <a:r>
              <a:rPr lang="zh-CN" altLang="en-US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ea typeface="+mn-ea"/>
                <a:cs typeface="+mn-cs"/>
              </a:rPr>
              <a:t>离职人员明细</a:t>
            </a:r>
            <a:endParaRPr lang="zh-CN" altLang="en-US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n-lt"/>
              <a:ea typeface="+mn-ea"/>
              <a:cs typeface="+mn-cs"/>
            </a:endParaRPr>
          </a:p>
        </p:txBody>
      </p:sp>
      <p:pic>
        <p:nvPicPr>
          <p:cNvPr id="8" name="内容占位符 7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683568" y="1916832"/>
            <a:ext cx="7848872" cy="28803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323528" y="620688"/>
            <a:ext cx="7272808" cy="1008112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l"/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1.2   2018</a:t>
            </a:r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月离职人数比较 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23528" y="5301208"/>
            <a:ext cx="5976664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dirty="0" smtClean="0"/>
              <a:t>上海快递职能部门</a:t>
            </a:r>
            <a:r>
              <a:rPr lang="en-US" altLang="zh-CN" sz="1400" dirty="0"/>
              <a:t>7</a:t>
            </a:r>
            <a:r>
              <a:rPr lang="zh-CN" altLang="en-US" sz="1400" dirty="0" smtClean="0"/>
              <a:t>月比</a:t>
            </a:r>
            <a:r>
              <a:rPr lang="en-US" altLang="zh-CN" sz="1400" dirty="0"/>
              <a:t>6</a:t>
            </a:r>
            <a:r>
              <a:rPr lang="zh-CN" altLang="en-US" sz="1400" dirty="0" smtClean="0"/>
              <a:t>月下降</a:t>
            </a:r>
            <a:r>
              <a:rPr lang="en-US" altLang="zh-CN" sz="1400" dirty="0"/>
              <a:t>7</a:t>
            </a:r>
            <a:r>
              <a:rPr lang="zh-CN" altLang="en-US" sz="1400" dirty="0" smtClean="0"/>
              <a:t>人，上海分拨中</a:t>
            </a:r>
            <a:r>
              <a:rPr lang="en-US" altLang="zh-CN" sz="1400" dirty="0" smtClean="0"/>
              <a:t>7</a:t>
            </a:r>
            <a:r>
              <a:rPr lang="zh-CN" altLang="en-US" sz="1400" dirty="0" smtClean="0"/>
              <a:t>月和</a:t>
            </a:r>
            <a:r>
              <a:rPr lang="en-US" altLang="zh-CN" sz="1400" dirty="0" smtClean="0"/>
              <a:t>6</a:t>
            </a:r>
            <a:r>
              <a:rPr lang="zh-CN" altLang="en-US" sz="1400" dirty="0" smtClean="0"/>
              <a:t>月离职人数持平，杭州呼叫中心离职人员也下降</a:t>
            </a:r>
            <a:r>
              <a:rPr lang="en-US" altLang="zh-CN" sz="1400" dirty="0" smtClean="0"/>
              <a:t>5</a:t>
            </a:r>
            <a:r>
              <a:rPr lang="zh-CN" altLang="en-US" sz="1400" dirty="0" smtClean="0"/>
              <a:t>人</a:t>
            </a:r>
            <a:endParaRPr lang="zh-CN" altLang="en-US" sz="1400" dirty="0"/>
          </a:p>
        </p:txBody>
      </p:sp>
      <p:graphicFrame>
        <p:nvGraphicFramePr>
          <p:cNvPr id="5" name="图表 4"/>
          <p:cNvGraphicFramePr/>
          <p:nvPr/>
        </p:nvGraphicFramePr>
        <p:xfrm>
          <a:off x="755576" y="2095500"/>
          <a:ext cx="6912768" cy="266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6923112" cy="792088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altLang="zh-CN" sz="2800" b="1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1.3    </a:t>
            </a:r>
            <a:r>
              <a:rPr lang="en-US" altLang="zh-CN" sz="2800" b="1" dirty="0" smtClean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2018</a:t>
            </a:r>
            <a:r>
              <a:rPr lang="zh-CN" altLang="en-US" sz="2800" b="1" dirty="0" smtClean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sz="2800" b="1" dirty="0" smtClean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月</a:t>
            </a:r>
            <a:r>
              <a:rPr lang="en-US" altLang="zh-CN" sz="2800" b="1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6</a:t>
            </a:r>
            <a:r>
              <a:rPr lang="zh-CN" altLang="en-US" sz="2800" b="1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月离职率比较</a:t>
            </a:r>
            <a:endParaRPr lang="zh-CN" altLang="en-US" sz="2800" b="1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79512" y="4941168"/>
            <a:ext cx="6264696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上海快递职能部门离职率两月相比下降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，上海分拨中心离职率两月持平，杭州海宁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月离职率明显比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月下降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9%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6" name="图表 5"/>
          <p:cNvGraphicFramePr/>
          <p:nvPr/>
        </p:nvGraphicFramePr>
        <p:xfrm>
          <a:off x="683568" y="1268760"/>
          <a:ext cx="6696744" cy="34937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323528" y="260648"/>
            <a:ext cx="6984776" cy="936103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l"/>
            <a:r>
              <a:rPr lang="en-US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1.4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2018</a:t>
            </a:r>
            <a:r>
              <a:rPr lang="zh-CN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月上海</a:t>
            </a: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快递</a:t>
            </a:r>
            <a:r>
              <a:rPr lang="zh-CN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事业部离职率</a:t>
            </a: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分析</a:t>
            </a:r>
            <a:r>
              <a:rPr lang="zh-CN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概况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6" name="图示 5"/>
          <p:cNvGraphicFramePr/>
          <p:nvPr/>
        </p:nvGraphicFramePr>
        <p:xfrm>
          <a:off x="179512" y="1700808"/>
          <a:ext cx="8496944" cy="4392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4861" y="488576"/>
            <a:ext cx="7981672" cy="769441"/>
          </a:xfrm>
          <a:prstGeom prst="rect">
            <a:avLst/>
          </a:prstGeom>
          <a:noFill/>
          <a:effectLst/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  <a:defRPr/>
            </a:pPr>
            <a:r>
              <a:rPr lang="en-US" altLang="zh-CN" sz="4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2</a:t>
            </a:r>
            <a:r>
              <a:rPr lang="zh-CN" altLang="en-US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、离职情况分析（</a:t>
            </a:r>
            <a:r>
              <a:rPr lang="en-US" altLang="zh-CN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2.1</a:t>
            </a:r>
            <a:r>
              <a:rPr lang="zh-CN" altLang="en-US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按部门）</a:t>
            </a:r>
            <a:endParaRPr lang="zh-CN" altLang="en-US" sz="4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矩形 5"/>
          <p:cNvSpPr/>
          <p:nvPr/>
        </p:nvSpPr>
        <p:spPr>
          <a:xfrm>
            <a:off x="827584" y="1484784"/>
            <a:ext cx="7128792" cy="33855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离职人员集中在 客服中心、监察中心、分拨中心。</a:t>
            </a:r>
            <a:endParaRPr lang="zh-CN" altLang="en-US" sz="1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683566" y="1823339"/>
          <a:ext cx="6912769" cy="3640042"/>
        </p:xfrm>
        <a:graphic>
          <a:graphicData uri="http://schemas.openxmlformats.org/drawingml/2006/table">
            <a:tbl>
              <a:tblPr/>
              <a:tblGrid>
                <a:gridCol w="2483227"/>
                <a:gridCol w="1127520"/>
                <a:gridCol w="1127520"/>
                <a:gridCol w="1060405"/>
                <a:gridCol w="1114097"/>
              </a:tblGrid>
              <a:tr h="303337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按照部门分析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23833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部门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总计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正式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外包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实习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33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运营中心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33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FIN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33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航空管理部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33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监察中心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33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客服中心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33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市场营销部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33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网管中心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33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项目产品部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33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上海分拨中心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102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91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33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直营点管理部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33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IT 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503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部门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总计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正式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外包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实习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170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杭州呼叫中心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14.00 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67544" y="1002214"/>
            <a:ext cx="69127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 smtClean="0"/>
              <a:t>       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77717" y="488576"/>
            <a:ext cx="7495963" cy="646331"/>
          </a:xfrm>
          <a:prstGeom prst="rect">
            <a:avLst/>
          </a:prstGeom>
          <a:noFill/>
          <a:effectLst/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  <a:defRPr/>
            </a:pPr>
            <a:r>
              <a:rPr lang="en-US" altLang="zh-CN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2</a:t>
            </a:r>
            <a:r>
              <a:rPr lang="zh-CN" alt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、离职情况分析（</a:t>
            </a:r>
            <a:r>
              <a:rPr lang="en-US" altLang="zh-CN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2.2</a:t>
            </a:r>
            <a:r>
              <a:rPr lang="zh-CN" alt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按照职位分）</a:t>
            </a:r>
            <a:endParaRPr lang="zh-CN" altLang="en-US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611560" y="1340768"/>
          <a:ext cx="7162119" cy="4464502"/>
        </p:xfrm>
        <a:graphic>
          <a:graphicData uri="http://schemas.openxmlformats.org/drawingml/2006/table">
            <a:tbl>
              <a:tblPr/>
              <a:tblGrid>
                <a:gridCol w="1678833"/>
                <a:gridCol w="1475749"/>
                <a:gridCol w="974806"/>
                <a:gridCol w="974806"/>
                <a:gridCol w="2057925"/>
              </a:tblGrid>
              <a:tr h="365301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按照岗位分析（职能部门</a:t>
                      </a:r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29224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职位名称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离职人数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292241"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总计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正式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外包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实习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</a:tr>
              <a:tr h="29224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物料助理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24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IT</a:t>
                      </a:r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维护员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24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网络质控助理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24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分拨操作工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99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89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24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保安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24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协查员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24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分拨操作主管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24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物料助理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24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航空质控助理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24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资源管理专员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24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保安队长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06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仲裁专员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55576" y="548680"/>
            <a:ext cx="62646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None/>
              <a:defRPr/>
            </a:pPr>
            <a:r>
              <a:rPr lang="en-US" altLang="zh-CN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2</a:t>
            </a:r>
            <a:r>
              <a:rPr lang="zh-CN" altLang="en-US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、离职情况分析</a:t>
            </a:r>
            <a:r>
              <a:rPr lang="zh-CN" altLang="en-US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（</a:t>
            </a:r>
            <a:r>
              <a:rPr lang="en-US" altLang="zh-CN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2.2</a:t>
            </a:r>
            <a:r>
              <a:rPr lang="zh-CN" altLang="en-US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按照</a:t>
            </a:r>
            <a:r>
              <a:rPr lang="zh-CN" altLang="en-US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职位分）</a:t>
            </a:r>
            <a:endParaRPr lang="zh-CN" altLang="en-US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395536" y="1412777"/>
          <a:ext cx="7200801" cy="4371176"/>
        </p:xfrm>
        <a:graphic>
          <a:graphicData uri="http://schemas.openxmlformats.org/drawingml/2006/table">
            <a:tbl>
              <a:tblPr/>
              <a:tblGrid>
                <a:gridCol w="1830456"/>
                <a:gridCol w="1089197"/>
                <a:gridCol w="1089197"/>
                <a:gridCol w="1089197"/>
                <a:gridCol w="2102754"/>
              </a:tblGrid>
              <a:tr h="328522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按照岗位分析（职能部门</a:t>
                      </a:r>
                      <a:r>
                        <a:rPr lang="en-US" altLang="zh-CN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26281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职位名称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离职人数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262818"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总计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正式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外包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实习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</a:tr>
              <a:tr h="26281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客服组长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81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客服助理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81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客服专员 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81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质检培训助理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20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质检培训专员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81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营销支持专员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81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分拨运作专员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81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分拨质控助理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81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高级运作主管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81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综合管理专员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818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项目客服助理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563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P.S.</a:t>
                      </a:r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上述职位含杭州海宁客服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4edc354e66b733c7d94ed62f396f2bb4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" y="1"/>
            <a:ext cx="2771800" cy="2333832"/>
          </a:xfrm>
          <a:prstGeom prst="rect">
            <a:avLst/>
          </a:prstGeom>
        </p:spPr>
      </p:pic>
      <p:graphicFrame>
        <p:nvGraphicFramePr>
          <p:cNvPr id="7" name="图示 6"/>
          <p:cNvGraphicFramePr/>
          <p:nvPr/>
        </p:nvGraphicFramePr>
        <p:xfrm>
          <a:off x="996752" y="908720"/>
          <a:ext cx="8147248" cy="54586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矩形 1"/>
          <p:cNvSpPr/>
          <p:nvPr/>
        </p:nvSpPr>
        <p:spPr>
          <a:xfrm>
            <a:off x="1835696" y="188640"/>
            <a:ext cx="5472609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2.3 </a:t>
            </a:r>
            <a:r>
              <a:rPr lang="zh-CN" altLang="en-US" sz="17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**职能</a:t>
            </a:r>
            <a:r>
              <a:rPr lang="zh-CN" altLang="en-US" sz="17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部门离职</a:t>
            </a:r>
            <a:r>
              <a: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</a:t>
            </a:r>
            <a:r>
              <a:rPr lang="zh-CN" altLang="en-US" sz="17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分析（正式</a:t>
            </a:r>
            <a:r>
              <a:rPr lang="en-US" altLang="zh-CN" sz="17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17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外包）</a:t>
            </a:r>
            <a:endParaRPr lang="zh-CN" altLang="en-US" sz="1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274638"/>
            <a:ext cx="7740352" cy="1143000"/>
          </a:xfrm>
        </p:spPr>
        <p:txBody>
          <a:bodyPr>
            <a:normAutofit fontScale="90000"/>
          </a:bodyPr>
          <a:lstStyle/>
          <a:p>
            <a:r>
              <a:rPr lang="en-US" altLang="zh-CN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ea typeface="+mn-ea"/>
                <a:cs typeface="+mn-cs"/>
              </a:rPr>
              <a:t>2.4 </a:t>
            </a:r>
            <a:r>
              <a:rPr lang="zh-CN" altLang="en-US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ea typeface="+mn-ea"/>
                <a:cs typeface="+mn-cs"/>
              </a:rPr>
              <a:t>职能部门</a:t>
            </a:r>
            <a:r>
              <a:rPr lang="en-US" altLang="zh-CN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ea typeface="+mn-ea"/>
                <a:cs typeface="+mn-cs"/>
              </a:rPr>
              <a:t>2018</a:t>
            </a:r>
            <a:r>
              <a:rPr lang="zh-CN" alt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ea typeface="+mn-ea"/>
                <a:cs typeface="+mn-cs"/>
              </a:rPr>
              <a:t>年</a:t>
            </a:r>
            <a:r>
              <a:rPr lang="en-US" altLang="zh-CN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ea typeface="+mn-ea"/>
                <a:cs typeface="+mn-cs"/>
              </a:rPr>
              <a:t>7</a:t>
            </a:r>
            <a:r>
              <a:rPr lang="zh-CN" alt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ea typeface="+mn-ea"/>
                <a:cs typeface="+mn-cs"/>
              </a:rPr>
              <a:t>月</a:t>
            </a:r>
            <a:r>
              <a:rPr lang="en-US" altLang="zh-CN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ea typeface="+mn-ea"/>
                <a:cs typeface="+mn-cs"/>
              </a:rPr>
              <a:t>6</a:t>
            </a:r>
            <a:r>
              <a:rPr lang="zh-CN" altLang="en-US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ea typeface="+mn-ea"/>
                <a:cs typeface="+mn-cs"/>
              </a:rPr>
              <a:t>月离职率趋势</a:t>
            </a:r>
            <a:endParaRPr lang="zh-CN" altLang="en-US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251521" y="1268764"/>
          <a:ext cx="2952327" cy="4320476"/>
        </p:xfrm>
        <a:graphic>
          <a:graphicData uri="http://schemas.openxmlformats.org/drawingml/2006/table">
            <a:tbl>
              <a:tblPr/>
              <a:tblGrid>
                <a:gridCol w="1152127"/>
                <a:gridCol w="936104"/>
                <a:gridCol w="864096"/>
              </a:tblGrid>
              <a:tr h="292914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部门离职率占比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2018</a:t>
                      </a:r>
                      <a:r>
                        <a:rPr lang="zh-CN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2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  <a:r>
                        <a:rPr lang="zh-CN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lang="zh-CN" altLang="en-US" sz="12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2018</a:t>
                      </a:r>
                      <a:r>
                        <a:rPr lang="zh-CN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2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</a:t>
                      </a:r>
                      <a:r>
                        <a:rPr lang="zh-CN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lang="zh-CN" altLang="en-US" sz="12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14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运营中心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1%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8%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1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HR&amp;ADM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0%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2%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14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航空管理部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2%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0%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14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监察中心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9%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21%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14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客服中心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9%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31%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14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市场营销部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1%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2%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14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网管中心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0%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4%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14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项目产品部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0%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4%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14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直营点管理部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1%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0%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1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FIN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1%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0%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1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0%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0%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图表 5"/>
          <p:cNvGraphicFramePr/>
          <p:nvPr/>
        </p:nvGraphicFramePr>
        <p:xfrm>
          <a:off x="3203848" y="1052736"/>
          <a:ext cx="5328592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323528" y="764704"/>
            <a:ext cx="7416824" cy="792088"/>
          </a:xfrm>
        </p:spPr>
        <p:txBody>
          <a:bodyPr>
            <a:noAutofit/>
          </a:bodyPr>
          <a:lstStyle/>
          <a:p>
            <a:r>
              <a:rPr lang="en-US" altLang="zh-CN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2.5  2018</a:t>
            </a:r>
            <a:r>
              <a:rPr lang="zh-CN" altLang="en-US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</a:t>
            </a:r>
            <a:r>
              <a:rPr lang="en-US" altLang="zh-CN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7</a:t>
            </a:r>
            <a:r>
              <a:rPr lang="zh-CN" altLang="en-US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月</a:t>
            </a:r>
            <a:r>
              <a:rPr lang="en-US" altLang="zh-CN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6</a:t>
            </a:r>
            <a:r>
              <a:rPr lang="zh-CN" altLang="en-US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月职位级段离职率整体情况</a:t>
            </a:r>
            <a:br>
              <a:rPr lang="zh-CN" altLang="en-US" sz="3600" dirty="0"/>
            </a:br>
            <a:endParaRPr lang="zh-CN" altLang="en-US" sz="3600" dirty="0"/>
          </a:p>
        </p:txBody>
      </p: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457202" y="1412775"/>
          <a:ext cx="8229596" cy="4337411"/>
        </p:xfrm>
        <a:graphic>
          <a:graphicData uri="http://schemas.openxmlformats.org/drawingml/2006/table">
            <a:tbl>
              <a:tblPr/>
              <a:tblGrid>
                <a:gridCol w="1426716"/>
                <a:gridCol w="680288"/>
                <a:gridCol w="680288"/>
                <a:gridCol w="680288"/>
                <a:gridCol w="680288"/>
                <a:gridCol w="680288"/>
                <a:gridCol w="680288"/>
                <a:gridCol w="680288"/>
                <a:gridCol w="680288"/>
                <a:gridCol w="680288"/>
                <a:gridCol w="680288"/>
              </a:tblGrid>
              <a:tr h="32081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离职人员级别</a:t>
                      </a:r>
                      <a:endParaRPr lang="zh-CN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经理</a:t>
                      </a:r>
                      <a:endParaRPr lang="zh-CN" altLang="en-US" sz="16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主管</a:t>
                      </a:r>
                      <a:endParaRPr lang="zh-CN" altLang="en-US" sz="16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专员</a:t>
                      </a:r>
                      <a:endParaRPr lang="zh-CN" altLang="en-US" sz="16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组长</a:t>
                      </a:r>
                      <a:endParaRPr lang="zh-CN" altLang="en-US" sz="16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助理</a:t>
                      </a:r>
                      <a:endParaRPr lang="zh-CN" altLang="en-US" sz="16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 hMerge="1">
                  <a:tcPr/>
                </a:tc>
              </a:tr>
              <a:tr h="47075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部门</a:t>
                      </a:r>
                      <a:endParaRPr lang="zh-CN" altLang="en-US" sz="16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2018</a:t>
                      </a:r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lang="zh-CN" altLang="en-US" sz="16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2018</a:t>
                      </a:r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</a:t>
                      </a:r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lang="zh-CN" altLang="en-US" sz="16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2018</a:t>
                      </a:r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lang="zh-CN" altLang="en-US" sz="16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2018</a:t>
                      </a:r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</a:t>
                      </a:r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lang="zh-CN" altLang="en-US" sz="16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2018</a:t>
                      </a:r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lang="zh-CN" altLang="en-US" sz="16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2018</a:t>
                      </a:r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</a:t>
                      </a:r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lang="zh-CN" altLang="en-US" sz="16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2018</a:t>
                      </a:r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lang="zh-CN" altLang="en-US" sz="16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2018</a:t>
                      </a:r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</a:t>
                      </a:r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lang="zh-CN" altLang="en-US" sz="16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2018</a:t>
                      </a:r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lang="zh-CN" altLang="en-US" sz="16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2018</a:t>
                      </a:r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r>
                        <a:rPr lang="en-US" altLang="zh-CN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</a:t>
                      </a:r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lang="zh-CN" altLang="en-US" sz="16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5289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运营中心</a:t>
                      </a:r>
                      <a:endParaRPr lang="zh-CN" altLang="en-US" sz="16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89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航空管理部</a:t>
                      </a:r>
                      <a:endParaRPr lang="zh-CN" altLang="en-US" sz="16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8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FIN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89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监察中心</a:t>
                      </a:r>
                      <a:endParaRPr lang="zh-CN" altLang="en-US" sz="16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89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客服中心</a:t>
                      </a:r>
                      <a:endParaRPr lang="zh-CN" altLang="en-US" sz="16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89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网管中心</a:t>
                      </a:r>
                      <a:endParaRPr lang="zh-CN" altLang="en-US" sz="16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89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项目产品部</a:t>
                      </a:r>
                      <a:endParaRPr lang="zh-CN" altLang="en-US" sz="16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89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直营点管理部</a:t>
                      </a:r>
                      <a:endParaRPr lang="zh-CN" altLang="en-US" sz="16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89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上海分拨中心</a:t>
                      </a:r>
                      <a:endParaRPr lang="zh-CN" altLang="en-US" sz="16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89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市场营销部</a:t>
                      </a:r>
                      <a:endParaRPr lang="zh-CN" altLang="en-US" sz="16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图表 2"/>
          <p:cNvGraphicFramePr/>
          <p:nvPr/>
        </p:nvGraphicFramePr>
        <p:xfrm>
          <a:off x="611560" y="1340768"/>
          <a:ext cx="8136904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2" name="矩形 1"/>
          <p:cNvSpPr/>
          <p:nvPr/>
        </p:nvSpPr>
        <p:spPr>
          <a:xfrm>
            <a:off x="611560" y="332656"/>
            <a:ext cx="6624736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2.6   </a:t>
            </a:r>
            <a:r>
              <a:rPr lang="zh-CN" altLang="en-US" sz="2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**各</a:t>
            </a:r>
            <a:r>
              <a:rPr lang="zh-CN" altLang="en-US" sz="2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职能部门离职率职位等级分析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06844" y="332656"/>
            <a:ext cx="6469412" cy="4603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月离职原因占比分析：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5" name="图表 4"/>
          <p:cNvGraphicFramePr/>
          <p:nvPr/>
        </p:nvGraphicFramePr>
        <p:xfrm>
          <a:off x="406844" y="3212977"/>
          <a:ext cx="8125596" cy="30243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440249" y="980728"/>
          <a:ext cx="8120004" cy="2197881"/>
        </p:xfrm>
        <a:graphic>
          <a:graphicData uri="http://schemas.openxmlformats.org/drawingml/2006/table">
            <a:tbl>
              <a:tblPr/>
              <a:tblGrid>
                <a:gridCol w="905950"/>
                <a:gridCol w="775963"/>
                <a:gridCol w="1270815"/>
                <a:gridCol w="1929340"/>
                <a:gridCol w="3237936"/>
              </a:tblGrid>
              <a:tr h="353841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原因分析  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旷工自离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不适应工作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个人发展与公司不符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个人原因（家庭、健康 、其他方面）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162177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监察中心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177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上海分拨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47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42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177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运营中心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1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FIN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1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IT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177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航空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177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监察中心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177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客服中心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177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市场营销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177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网管中心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177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直营点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2011070169718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4427984" cy="5534980"/>
          </a:xfrm>
          <a:prstGeom prst="rect">
            <a:avLst/>
          </a:prstGeom>
        </p:spPr>
      </p:pic>
      <p:graphicFrame>
        <p:nvGraphicFramePr>
          <p:cNvPr id="3" name="图示 2"/>
          <p:cNvGraphicFramePr/>
          <p:nvPr/>
        </p:nvGraphicFramePr>
        <p:xfrm>
          <a:off x="683568" y="1556792"/>
          <a:ext cx="8208912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矩形 1"/>
          <p:cNvSpPr/>
          <p:nvPr/>
        </p:nvSpPr>
        <p:spPr>
          <a:xfrm>
            <a:off x="4067944" y="620688"/>
            <a:ext cx="3312368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4.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**职能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部门职位等级离职情况分析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5. </a:t>
            </a:r>
            <a:r>
              <a:rPr lang="zh-CN" altLang="en-US" sz="27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**离职</a:t>
            </a:r>
            <a:r>
              <a:rPr lang="zh-CN" altLang="en-US" sz="27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人员服务年资分析</a:t>
            </a:r>
            <a:endParaRPr lang="zh-CN" altLang="en-US" sz="2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179512" y="1268760"/>
          <a:ext cx="8507289" cy="1440155"/>
        </p:xfrm>
        <a:graphic>
          <a:graphicData uri="http://schemas.openxmlformats.org/drawingml/2006/table">
            <a:tbl>
              <a:tblPr/>
              <a:tblGrid>
                <a:gridCol w="930735"/>
                <a:gridCol w="509425"/>
                <a:gridCol w="648072"/>
                <a:gridCol w="576064"/>
                <a:gridCol w="576064"/>
                <a:gridCol w="576064"/>
                <a:gridCol w="936104"/>
                <a:gridCol w="792088"/>
                <a:gridCol w="879574"/>
                <a:gridCol w="556299"/>
                <a:gridCol w="483739"/>
                <a:gridCol w="1043061"/>
              </a:tblGrid>
              <a:tr h="288031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服务年限</a:t>
                      </a:r>
                      <a:endParaRPr lang="zh-CN" alt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运营部</a:t>
                      </a:r>
                      <a:endParaRPr lang="zh-CN" altLang="en-US" sz="13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航空部</a:t>
                      </a:r>
                      <a:endParaRPr lang="zh-CN" altLang="en-US" sz="13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直营点</a:t>
                      </a:r>
                      <a:endParaRPr lang="zh-CN" altLang="en-US" sz="13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监察部</a:t>
                      </a:r>
                      <a:endParaRPr lang="zh-CN" altLang="en-US" sz="13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客服部</a:t>
                      </a:r>
                      <a:endParaRPr lang="zh-CN" altLang="en-US" sz="13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市场营销部</a:t>
                      </a:r>
                      <a:endParaRPr lang="zh-CN" alt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网管中心</a:t>
                      </a:r>
                      <a:endParaRPr lang="zh-CN" altLang="en-US" sz="13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项目产品部</a:t>
                      </a:r>
                      <a:endParaRPr lang="zh-CN" altLang="en-US" sz="13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FIN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IT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上海分拨中心</a:t>
                      </a:r>
                      <a:endParaRPr lang="zh-CN" altLang="en-US" sz="13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</a:tr>
              <a:tr h="288031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3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</a:t>
                      </a:r>
                      <a:r>
                        <a:rPr lang="zh-CN" alt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个月内</a:t>
                      </a:r>
                      <a:endParaRPr lang="zh-CN" altLang="en-US" sz="13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3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3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3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  <a:endParaRPr lang="en-US" altLang="zh-CN" sz="13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</a:t>
                      </a:r>
                      <a:endParaRPr lang="en-US" altLang="zh-CN" sz="13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3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3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3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3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3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87</a:t>
                      </a:r>
                      <a:endParaRPr lang="en-US" altLang="zh-CN" sz="13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1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3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</a:t>
                      </a:r>
                      <a:r>
                        <a:rPr lang="zh-CN" alt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个月</a:t>
                      </a:r>
                      <a:r>
                        <a:rPr lang="en-US" altLang="zh-CN" sz="13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</a:t>
                      </a:r>
                      <a:r>
                        <a:rPr lang="zh-CN" alt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endParaRPr lang="zh-CN" altLang="en-US" sz="13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3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3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3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  <a:endParaRPr lang="en-US" altLang="zh-CN" sz="13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endParaRPr lang="en-US" altLang="zh-CN" sz="13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3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3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3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3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3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endParaRPr lang="en-US" altLang="zh-CN" sz="13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1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3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1-2</a:t>
                      </a:r>
                      <a:r>
                        <a:rPr lang="zh-CN" alt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</a:t>
                      </a:r>
                      <a:endParaRPr lang="zh-CN" altLang="en-US" sz="13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3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3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3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3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3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3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3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3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3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3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</a:t>
                      </a:r>
                      <a:endParaRPr lang="en-US" altLang="zh-CN" sz="13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1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3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r>
                        <a:rPr lang="zh-CN" alt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年以上</a:t>
                      </a:r>
                      <a:endParaRPr lang="zh-CN" altLang="en-US" sz="13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3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3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3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3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3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3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3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3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3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3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3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  <a:endParaRPr lang="en-US" altLang="zh-CN" sz="13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图表 3"/>
          <p:cNvGraphicFramePr/>
          <p:nvPr/>
        </p:nvGraphicFramePr>
        <p:xfrm>
          <a:off x="457200" y="3212976"/>
          <a:ext cx="8229600" cy="2527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60040" y="364594"/>
            <a:ext cx="6516216" cy="4603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离职</a:t>
            </a: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人员年龄段分析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60040" y="1340768"/>
            <a:ext cx="66602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 smtClean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离职人员年龄集中在以</a:t>
            </a:r>
            <a:r>
              <a:rPr lang="en-US" altLang="zh-CN" sz="1600" b="1" dirty="0" smtClean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18-21</a:t>
            </a:r>
            <a:r>
              <a:rPr lang="zh-CN" altLang="en-US" sz="1600" b="1" dirty="0" smtClean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岁段</a:t>
            </a:r>
            <a:r>
              <a:rPr lang="en-US" altLang="zh-CN" sz="1600" b="1" dirty="0" smtClean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&amp;33</a:t>
            </a:r>
            <a:r>
              <a:rPr lang="zh-CN" altLang="en-US" sz="1600" b="1" dirty="0" smtClean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岁以上</a:t>
            </a:r>
            <a:endParaRPr lang="zh-CN" altLang="en-US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360041" y="2132855"/>
          <a:ext cx="8244408" cy="3168353"/>
        </p:xfrm>
        <a:graphic>
          <a:graphicData uri="http://schemas.openxmlformats.org/drawingml/2006/table">
            <a:tbl>
              <a:tblPr/>
              <a:tblGrid>
                <a:gridCol w="2195735"/>
                <a:gridCol w="1224136"/>
                <a:gridCol w="1224136"/>
                <a:gridCol w="1584176"/>
                <a:gridCol w="2016225"/>
              </a:tblGrid>
              <a:tr h="584865">
                <a:tc>
                  <a:txBody>
                    <a:bodyPr/>
                    <a:lstStyle/>
                    <a:p>
                      <a:pPr algn="ctr" rtl="0" fontAlgn="b"/>
                      <a:r>
                        <a:rPr lang="zh-CN" altLang="en-US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年龄段</a:t>
                      </a:r>
                      <a:endParaRPr lang="zh-CN" alt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altLang="zh-CN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18-21</a:t>
                      </a:r>
                      <a:r>
                        <a:rPr lang="zh-CN" alt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岁</a:t>
                      </a:r>
                      <a:endParaRPr lang="zh-CN" alt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altLang="zh-CN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 22-25</a:t>
                      </a:r>
                      <a:r>
                        <a:rPr lang="zh-CN" alt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岁</a:t>
                      </a:r>
                      <a:endParaRPr lang="zh-CN" alt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zh-CN" sz="14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26-32</a:t>
                      </a:r>
                      <a:r>
                        <a:rPr lang="zh-CN" alt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岁</a:t>
                      </a:r>
                      <a:endParaRPr lang="zh-CN" altLang="en-US" sz="1400" b="1" i="0" u="none" strike="noStrike">
                        <a:solidFill>
                          <a:srgbClr val="FFFFFF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zh-CN" sz="14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33</a:t>
                      </a:r>
                      <a:r>
                        <a:rPr lang="zh-CN" alt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岁</a:t>
                      </a:r>
                      <a:r>
                        <a:rPr lang="en-US" altLang="zh-CN" sz="1400" b="1" i="0" u="none" strike="noStrike"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+</a:t>
                      </a:r>
                      <a:endParaRPr lang="en-US" altLang="zh-CN" sz="1400" b="1" i="0" u="none" strike="noStrike">
                        <a:solidFill>
                          <a:srgbClr val="FFFFFF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480425">
                <a:tc>
                  <a:txBody>
                    <a:bodyPr/>
                    <a:lstStyle/>
                    <a:p>
                      <a:pPr algn="ctr" rtl="0" fontAlgn="b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旷工自离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17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13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425">
                <a:tc>
                  <a:txBody>
                    <a:bodyPr/>
                    <a:lstStyle/>
                    <a:p>
                      <a:pPr algn="ctr" rtl="0" fontAlgn="b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不适应工作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zh-CN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425">
                <a:tc>
                  <a:txBody>
                    <a:bodyPr/>
                    <a:lstStyle/>
                    <a:p>
                      <a:pPr algn="ctr" rtl="0" fontAlgn="b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个人发展与公司不符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5571">
                <a:tc>
                  <a:txBody>
                    <a:bodyPr/>
                    <a:lstStyle/>
                    <a:p>
                      <a:pPr algn="ctr" rtl="0" fontAlgn="b"/>
                      <a:r>
                        <a:rPr lang="zh-CN" alt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个人原因（家庭、健康、其他方面）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zh-CN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6642">
                <a:tc>
                  <a:txBody>
                    <a:bodyPr/>
                    <a:lstStyle/>
                    <a:p>
                      <a:pPr algn="ctr" rtl="0" fontAlgn="b"/>
                      <a:r>
                        <a:rPr lang="zh-CN" alt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总计</a:t>
                      </a:r>
                      <a:endParaRPr lang="zh-CN" altLang="en-US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48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31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altLang="zh-CN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34</a:t>
                      </a:r>
                      <a:endParaRPr lang="en-US" altLang="zh-CN" sz="14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457200" y="908720"/>
            <a:ext cx="4038600" cy="1008112"/>
          </a:xfrm>
        </p:spPr>
        <p:txBody>
          <a:bodyPr>
            <a:normAutofit/>
          </a:bodyPr>
          <a:lstStyle/>
          <a:p>
            <a:pPr algn="l"/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en-US" altLang="zh-CN" sz="24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2018</a:t>
            </a:r>
            <a:r>
              <a:rPr lang="zh-CN" altLang="en-US" sz="24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24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sz="24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月**操作</a:t>
            </a:r>
            <a:r>
              <a:rPr lang="zh-CN" altLang="en-US" sz="24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工离职主要原因分析</a:t>
            </a:r>
            <a:endParaRPr lang="zh-CN" altLang="en-US" sz="24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内容占位符 4"/>
          <p:cNvSpPr>
            <a:spLocks noGrp="1"/>
          </p:cNvSpPr>
          <p:nvPr>
            <p:ph sz="half" idx="1"/>
          </p:nvPr>
        </p:nvSpPr>
        <p:spPr>
          <a:xfrm>
            <a:off x="457200" y="2132856"/>
            <a:ext cx="4038600" cy="3993307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一线操作工不适应岗位工作（尤其是常夜班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）；</a:t>
            </a: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一线操作工自离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旷工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情况；</a:t>
            </a: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个人家庭原因、不适应本岗位工作要求。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half" idx="2"/>
          </p:nvPr>
        </p:nvSpPr>
        <p:spPr>
          <a:xfrm>
            <a:off x="4648200" y="1091822"/>
            <a:ext cx="4038600" cy="5034342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2400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改善措施</a:t>
            </a:r>
            <a:r>
              <a:rPr lang="zh-CN" altLang="en-US" sz="2400" dirty="0" smtClean="0">
                <a:solidFill>
                  <a:schemeClr val="accent6">
                    <a:lumMod val="75000"/>
                  </a:schemeClr>
                </a:solidFill>
              </a:rPr>
              <a:t>：</a:t>
            </a:r>
            <a:endParaRPr lang="en-US" altLang="zh-CN" sz="24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 altLang="zh-CN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增加与员工沟通，多关注员工的工作状态；</a:t>
            </a: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加强员工培训，告知公司人事制度、政策内容；</a:t>
            </a: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多宣导企业文化、价值观；以及集团人才发展的平台优势；</a:t>
            </a: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4.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加强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员工沟通绩效考核的重要性。</a:t>
            </a: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5. 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分拨操作工离职，需由部门经理和其进行离职面谈，切实了解到操作工的真实的离职缘由。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000120140530A99PPBG">
  <a:themeElements>
    <a:clrScheme name="自定义 765">
      <a:dk1>
        <a:srgbClr val="2F2F2F"/>
      </a:dk1>
      <a:lt1>
        <a:srgbClr val="FFFFFF"/>
      </a:lt1>
      <a:dk2>
        <a:srgbClr val="FFFFFF"/>
      </a:dk2>
      <a:lt2>
        <a:srgbClr val="5F5F5F"/>
      </a:lt2>
      <a:accent1>
        <a:srgbClr val="66A139"/>
      </a:accent1>
      <a:accent2>
        <a:srgbClr val="6C804B"/>
      </a:accent2>
      <a:accent3>
        <a:srgbClr val="7B8E2F"/>
      </a:accent3>
      <a:accent4>
        <a:srgbClr val="AD9E24"/>
      </a:accent4>
      <a:accent5>
        <a:srgbClr val="A8833C"/>
      </a:accent5>
      <a:accent6>
        <a:srgbClr val="B06405"/>
      </a:accent6>
      <a:hlink>
        <a:srgbClr val="356342"/>
      </a:hlink>
      <a:folHlink>
        <a:srgbClr val="AFB2B4"/>
      </a:folHlink>
    </a:clrScheme>
    <a:fontScheme name="自定义 90">
      <a:majorFont>
        <a:latin typeface="Gadugi"/>
        <a:ea typeface="幼圆"/>
        <a:cs typeface=""/>
      </a:majorFont>
      <a:minorFont>
        <a:latin typeface="Calibri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lnSpc>
            <a:spcPct val="130000"/>
          </a:lnSpc>
          <a:defRPr sz="1400" dirty="0" smtClean="0">
            <a:latin typeface="Arial" panose="020B0604020202020204" pitchFamily="34" charset="0"/>
            <a:ea typeface="微软雅黑" panose="020B0503020204020204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A000120150910A22PPBG</Template>
  <TotalTime>0</TotalTime>
  <Words>2060</Words>
  <Application>WPS 演示</Application>
  <PresentationFormat>全屏显示(4:3)</PresentationFormat>
  <Paragraphs>1170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8" baseType="lpstr">
      <vt:lpstr>Arial</vt:lpstr>
      <vt:lpstr>宋体</vt:lpstr>
      <vt:lpstr>Wingdings</vt:lpstr>
      <vt:lpstr>微软雅黑</vt:lpstr>
      <vt:lpstr>Webdings</vt:lpstr>
      <vt:lpstr>幼圆</vt:lpstr>
      <vt:lpstr>Calibri</vt:lpstr>
      <vt:lpstr>Arial Unicode MS</vt:lpstr>
      <vt:lpstr>Gadugi</vt:lpstr>
      <vt:lpstr>A000120140530A99PPBG</vt:lpstr>
      <vt:lpstr>PowerPoint 演示文稿</vt:lpstr>
      <vt:lpstr>PowerPoint 演示文稿</vt:lpstr>
      <vt:lpstr>1.1  2015年7月离职人员明细</vt:lpstr>
      <vt:lpstr>1.2   2015年7月6月离职人数比较 </vt:lpstr>
      <vt:lpstr>1.3    2015年7月6月离职率比较</vt:lpstr>
      <vt:lpstr>1.4   2015年7月上海快递事业部离职率分析概况</vt:lpstr>
      <vt:lpstr>PowerPoint 演示文稿</vt:lpstr>
      <vt:lpstr>PowerPoint 演示文稿</vt:lpstr>
      <vt:lpstr>PowerPoint 演示文稿</vt:lpstr>
      <vt:lpstr>PowerPoint 演示文稿</vt:lpstr>
      <vt:lpstr>2.4 职能部门2015年7月6月离职率趋势</vt:lpstr>
      <vt:lpstr>2.5  2015年7月6月职位级段离职率整体情况 </vt:lpstr>
      <vt:lpstr>PowerPoint 演示文稿</vt:lpstr>
      <vt:lpstr>PowerPoint 演示文稿</vt:lpstr>
      <vt:lpstr>PowerPoint 演示文稿</vt:lpstr>
      <vt:lpstr>5. **离职人员服务年资分析</vt:lpstr>
      <vt:lpstr>PowerPoint 演示文稿</vt:lpstr>
      <vt:lpstr>7. 2015年7月**操作工离职主要原因分析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win7</dc:creator>
  <cp:lastModifiedBy>小柯</cp:lastModifiedBy>
  <cp:revision>543</cp:revision>
  <dcterms:created xsi:type="dcterms:W3CDTF">2015-01-16T10:54:00Z</dcterms:created>
  <dcterms:modified xsi:type="dcterms:W3CDTF">2019-08-22T06:40:38Z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2052-11.1.0.8976</vt:lpwstr>
  </property>
</Properties>
</file>