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2" r:id="rId3"/>
    <p:sldId id="257" r:id="rId4"/>
    <p:sldId id="258" r:id="rId5"/>
    <p:sldId id="259" r:id="rId6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009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72" y="-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DF696A"/>
            </a:solidFill>
          </c:spPr>
          <c:explosion val="0"/>
          <c:dPt>
            <c:idx val="0"/>
            <c:bubble3D val="0"/>
            <c:spPr>
              <a:solidFill>
                <a:srgbClr val="66AACF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Pt>
            <c:idx val="2"/>
            <c:bubble3D val="0"/>
            <c:spPr>
              <a:solidFill>
                <a:srgbClr val="E6B76E"/>
              </a:solidFill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XXXX</c:v>
                </c:pt>
                <c:pt idx="1">
                  <c:v>XXXX</c:v>
                </c:pt>
                <c:pt idx="2">
                  <c:v>XXXX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851537.96</c:v>
                </c:pt>
                <c:pt idx="1">
                  <c:v>1147874.42</c:v>
                </c:pt>
                <c:pt idx="2">
                  <c:v>313288.01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0740455593195"/>
          <c:y val="0.0575915992943895"/>
          <c:w val="0.792594044252825"/>
          <c:h val="0.884816801411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0_ </c:formatCode>
                <c:ptCount val="3"/>
                <c:pt idx="0">
                  <c:v>227805.56</c:v>
                </c:pt>
                <c:pt idx="1">
                  <c:v>923761.46</c:v>
                </c:pt>
                <c:pt idx="2">
                  <c:v>729053.9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Sheet1!$C$2:$C$4</c:f>
              <c:numCache>
                <c:formatCode>0_ </c:formatCode>
                <c:ptCount val="3"/>
                <c:pt idx="0">
                  <c:v>294728.67</c:v>
                </c:pt>
                <c:pt idx="1">
                  <c:v>1105830.74</c:v>
                </c:pt>
                <c:pt idx="2">
                  <c:v>777198.21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Sheet1!$D$2:$D$4</c:f>
              <c:numCache>
                <c:formatCode>0_ </c:formatCode>
                <c:ptCount val="3"/>
                <c:pt idx="0">
                  <c:v>301323.29</c:v>
                </c:pt>
                <c:pt idx="1">
                  <c:v>870952.779999999</c:v>
                </c:pt>
                <c:pt idx="2">
                  <c:v>1236270.82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2428672"/>
        <c:axId val="42430464"/>
      </c:barChart>
      <c:catAx>
        <c:axId val="42428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2430464"/>
        <c:crosses val="autoZero"/>
        <c:auto val="1"/>
        <c:lblAlgn val="ctr"/>
        <c:lblOffset val="100"/>
        <c:noMultiLvlLbl val="0"/>
      </c:catAx>
      <c:valAx>
        <c:axId val="42430464"/>
        <c:scaling>
          <c:orientation val="minMax"/>
        </c:scaling>
        <c:delete val="1"/>
        <c:axPos val="b"/>
        <c:numFmt formatCode="0_ 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2428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0740455593195"/>
          <c:y val="0.0575915992943895"/>
          <c:w val="0.792594044252825"/>
          <c:h val="0.884816801411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0_ </c:formatCode>
                <c:ptCount val="3"/>
                <c:pt idx="0">
                  <c:v>79</c:v>
                </c:pt>
                <c:pt idx="1">
                  <c:v>229</c:v>
                </c:pt>
                <c:pt idx="2">
                  <c:v>111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Sheet1!$C$2:$C$4</c:f>
              <c:numCache>
                <c:formatCode>0_ </c:formatCode>
                <c:ptCount val="3"/>
                <c:pt idx="0">
                  <c:v>80</c:v>
                </c:pt>
                <c:pt idx="1">
                  <c:v>241</c:v>
                </c:pt>
                <c:pt idx="2">
                  <c:v>119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Sheet1!$D$2:$D$4</c:f>
              <c:numCache>
                <c:formatCode>0_ </c:formatCode>
                <c:ptCount val="3"/>
                <c:pt idx="0">
                  <c:v>92</c:v>
                </c:pt>
                <c:pt idx="1">
                  <c:v>276</c:v>
                </c:pt>
                <c:pt idx="2">
                  <c:v>205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692416"/>
        <c:axId val="45693952"/>
      </c:barChart>
      <c:catAx>
        <c:axId val="456924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693952"/>
        <c:crosses val="autoZero"/>
        <c:auto val="1"/>
        <c:lblAlgn val="ctr"/>
        <c:lblOffset val="100"/>
        <c:noMultiLvlLbl val="0"/>
      </c:catAx>
      <c:valAx>
        <c:axId val="45693952"/>
        <c:scaling>
          <c:orientation val="minMax"/>
        </c:scaling>
        <c:delete val="1"/>
        <c:axPos val="b"/>
        <c:numFmt formatCode="0_ 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692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0740455593195"/>
          <c:y val="0.0575915992943895"/>
          <c:w val="0.792594044252825"/>
          <c:h val="0.884816801411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0_ </c:formatCode>
                <c:ptCount val="3"/>
                <c:pt idx="0">
                  <c:v>85482.4499999999</c:v>
                </c:pt>
                <c:pt idx="1">
                  <c:v>224112.96</c:v>
                </c:pt>
                <c:pt idx="2">
                  <c:v>122484.06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Sheet1!$C$2:$C$4</c:f>
              <c:numCache>
                <c:formatCode>0_ </c:formatCode>
                <c:ptCount val="3"/>
                <c:pt idx="0">
                  <c:v>85482.4499999999</c:v>
                </c:pt>
                <c:pt idx="1">
                  <c:v>226810.77</c:v>
                </c:pt>
                <c:pt idx="2">
                  <c:v>128207.4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Sheet1!$D$2:$D$4</c:f>
              <c:numCache>
                <c:formatCode>0_ </c:formatCode>
                <c:ptCount val="3"/>
                <c:pt idx="0">
                  <c:v>91144.54</c:v>
                </c:pt>
                <c:pt idx="1">
                  <c:v>236866.49</c:v>
                </c:pt>
                <c:pt idx="2">
                  <c:v>217135.09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716224"/>
        <c:axId val="45717760"/>
      </c:barChart>
      <c:catAx>
        <c:axId val="45716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717760"/>
        <c:crosses val="autoZero"/>
        <c:auto val="1"/>
        <c:lblAlgn val="ctr"/>
        <c:lblOffset val="100"/>
        <c:noMultiLvlLbl val="0"/>
      </c:catAx>
      <c:valAx>
        <c:axId val="45717760"/>
        <c:scaling>
          <c:orientation val="minMax"/>
        </c:scaling>
        <c:delete val="1"/>
        <c:axPos val="b"/>
        <c:numFmt formatCode="0_ 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716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0740455593195"/>
          <c:y val="0.0575915992943895"/>
          <c:w val="0.792594044252825"/>
          <c:h val="0.8848168014112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0_ </c:formatCode>
                <c:ptCount val="3"/>
                <c:pt idx="0">
                  <c:v>313288.01</c:v>
                </c:pt>
                <c:pt idx="1">
                  <c:v>1147874.42</c:v>
                </c:pt>
                <c:pt idx="2">
                  <c:v>851537.959999999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Sheet1!$C$2:$C$4</c:f>
              <c:numCache>
                <c:formatCode>0_ </c:formatCode>
                <c:ptCount val="3"/>
                <c:pt idx="0">
                  <c:v>380211.12</c:v>
                </c:pt>
                <c:pt idx="1">
                  <c:v>1332641.51</c:v>
                </c:pt>
                <c:pt idx="2">
                  <c:v>905405.610000001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Sheet1!$D$2:$D$4</c:f>
              <c:numCache>
                <c:formatCode>0_ </c:formatCode>
                <c:ptCount val="3"/>
                <c:pt idx="0">
                  <c:v>392467.83</c:v>
                </c:pt>
                <c:pt idx="1">
                  <c:v>1107819.27</c:v>
                </c:pt>
                <c:pt idx="2">
                  <c:v>1453405.91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764608"/>
        <c:axId val="45766144"/>
      </c:barChart>
      <c:catAx>
        <c:axId val="457646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766144"/>
        <c:crosses val="autoZero"/>
        <c:auto val="1"/>
        <c:lblAlgn val="ctr"/>
        <c:lblOffset val="100"/>
        <c:noMultiLvlLbl val="0"/>
      </c:catAx>
      <c:valAx>
        <c:axId val="45766144"/>
        <c:scaling>
          <c:orientation val="minMax"/>
        </c:scaling>
        <c:delete val="1"/>
        <c:axPos val="b"/>
        <c:numFmt formatCode="0_ 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764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05023924391350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Sheet1!$B$2:$B$13</c:f>
              <c:numCache>
                <c:formatCode>0.00%</c:formatCode>
                <c:ptCount val="12"/>
                <c:pt idx="0">
                  <c:v>0.0827</c:v>
                </c:pt>
                <c:pt idx="1">
                  <c:v>0.1403</c:v>
                </c:pt>
                <c:pt idx="2">
                  <c:v>0.082</c:v>
                </c:pt>
                <c:pt idx="3">
                  <c:v>0.0868</c:v>
                </c:pt>
                <c:pt idx="4">
                  <c:v>0.0863</c:v>
                </c:pt>
                <c:pt idx="5">
                  <c:v>0.0888000000000001</c:v>
                </c:pt>
                <c:pt idx="6">
                  <c:v>0.0878</c:v>
                </c:pt>
                <c:pt idx="7">
                  <c:v>0.1127</c:v>
                </c:pt>
                <c:pt idx="8">
                  <c:v>0.0885000000000001</c:v>
                </c:pt>
                <c:pt idx="9">
                  <c:v>0.0886000000000002</c:v>
                </c:pt>
                <c:pt idx="10">
                  <c:v>0.1013</c:v>
                </c:pt>
                <c:pt idx="11">
                  <c:v>0.0747000000000001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dLbl>
              <c:idx val="0"/>
              <c:layout>
                <c:manualLayout>
                  <c:x val="-8.92110000731532e-8"/>
                  <c:y val="-0.0071770348447867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05023924391350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Sheet1!$C$2:$C$13</c:f>
              <c:numCache>
                <c:formatCode>0.00%</c:formatCode>
                <c:ptCount val="12"/>
                <c:pt idx="0">
                  <c:v>0.0829</c:v>
                </c:pt>
                <c:pt idx="1">
                  <c:v>0.1324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3319936"/>
        <c:axId val="73321472"/>
      </c:barChart>
      <c:catAx>
        <c:axId val="7331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321472"/>
        <c:crosses val="autoZero"/>
        <c:auto val="1"/>
        <c:lblAlgn val="ctr"/>
        <c:lblOffset val="100"/>
        <c:noMultiLvlLbl val="0"/>
      </c:catAx>
      <c:valAx>
        <c:axId val="73321472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319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3985.59</c:v>
                </c:pt>
                <c:pt idx="1">
                  <c:v>2093.84</c:v>
                </c:pt>
                <c:pt idx="2">
                  <c:v>4089.61</c:v>
                </c:pt>
                <c:pt idx="3">
                  <c:v>3794.57</c:v>
                </c:pt>
                <c:pt idx="4">
                  <c:v>3865.38</c:v>
                </c:pt>
                <c:pt idx="5">
                  <c:v>3749.09</c:v>
                </c:pt>
                <c:pt idx="6">
                  <c:v>3977.83</c:v>
                </c:pt>
                <c:pt idx="7">
                  <c:v>3027.25</c:v>
                </c:pt>
                <c:pt idx="8">
                  <c:v>3629.61</c:v>
                </c:pt>
                <c:pt idx="9">
                  <c:v>3650.18</c:v>
                </c:pt>
                <c:pt idx="10">
                  <c:v>2811.9</c:v>
                </c:pt>
                <c:pt idx="11">
                  <c:v>3786.31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3156.94</c:v>
                </c:pt>
                <c:pt idx="1">
                  <c:v>1746.12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3522560"/>
        <c:axId val="73598080"/>
      </c:barChart>
      <c:catAx>
        <c:axId val="7352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598080"/>
        <c:crosses val="autoZero"/>
        <c:auto val="1"/>
        <c:lblAlgn val="ctr"/>
        <c:lblOffset val="100"/>
        <c:noMultiLvlLbl val="0"/>
      </c:catAx>
      <c:valAx>
        <c:axId val="73598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3522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239.53</c:v>
                </c:pt>
                <c:pt idx="1">
                  <c:v>205.47</c:v>
                </c:pt>
                <c:pt idx="2">
                  <c:v>243.8</c:v>
                </c:pt>
                <c:pt idx="3">
                  <c:v>239.17</c:v>
                </c:pt>
                <c:pt idx="4">
                  <c:v>243.92</c:v>
                </c:pt>
                <c:pt idx="5">
                  <c:v>241.56</c:v>
                </c:pt>
                <c:pt idx="6">
                  <c:v>250.64</c:v>
                </c:pt>
                <c:pt idx="7">
                  <c:v>243.95</c:v>
                </c:pt>
                <c:pt idx="8">
                  <c:v>230.72</c:v>
                </c:pt>
                <c:pt idx="9">
                  <c:v>235.73</c:v>
                </c:pt>
                <c:pt idx="10">
                  <c:v>199.49</c:v>
                </c:pt>
                <c:pt idx="11">
                  <c:v>208.27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192.62</c:v>
                </c:pt>
                <c:pt idx="1">
                  <c:v>167.07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1579776"/>
        <c:axId val="45527040"/>
      </c:barChart>
      <c:catAx>
        <c:axId val="121579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5527040"/>
        <c:crosses val="autoZero"/>
        <c:auto val="1"/>
        <c:lblAlgn val="ctr"/>
        <c:lblOffset val="100"/>
        <c:noMultiLvlLbl val="0"/>
      </c:catAx>
      <c:valAx>
        <c:axId val="45527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1579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582</c:v>
                </c:pt>
                <c:pt idx="1">
                  <c:v>573</c:v>
                </c:pt>
                <c:pt idx="2">
                  <c:v>583</c:v>
                </c:pt>
                <c:pt idx="3">
                  <c:v>570</c:v>
                </c:pt>
                <c:pt idx="4">
                  <c:v>565</c:v>
                </c:pt>
                <c:pt idx="5">
                  <c:v>556</c:v>
                </c:pt>
                <c:pt idx="6">
                  <c:v>555</c:v>
                </c:pt>
                <c:pt idx="7">
                  <c:v>551</c:v>
                </c:pt>
                <c:pt idx="8">
                  <c:v>541</c:v>
                </c:pt>
                <c:pt idx="9">
                  <c:v>529</c:v>
                </c:pt>
                <c:pt idx="10">
                  <c:v>514</c:v>
                </c:pt>
                <c:pt idx="11">
                  <c:v>474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440</c:v>
                </c:pt>
                <c:pt idx="1">
                  <c:v>419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1026432"/>
        <c:axId val="161027968"/>
      </c:barChart>
      <c:catAx>
        <c:axId val="161026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61027968"/>
        <c:crosses val="autoZero"/>
        <c:auto val="1"/>
        <c:lblAlgn val="ctr"/>
        <c:lblOffset val="100"/>
        <c:noMultiLvlLbl val="0"/>
      </c:catAx>
      <c:valAx>
        <c:axId val="161027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61026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52.95</c:v>
                </c:pt>
                <c:pt idx="1">
                  <c:v>52.81</c:v>
                </c:pt>
                <c:pt idx="2">
                  <c:v>52.89</c:v>
                </c:pt>
                <c:pt idx="3">
                  <c:v>51.65</c:v>
                </c:pt>
                <c:pt idx="4">
                  <c:v>51.28</c:v>
                </c:pt>
                <c:pt idx="5">
                  <c:v>53.23</c:v>
                </c:pt>
                <c:pt idx="6">
                  <c:v>57.09</c:v>
                </c:pt>
                <c:pt idx="7">
                  <c:v>56.55</c:v>
                </c:pt>
                <c:pt idx="8">
                  <c:v>55.76</c:v>
                </c:pt>
                <c:pt idx="9">
                  <c:v>54.54</c:v>
                </c:pt>
                <c:pt idx="10">
                  <c:v>53.5</c:v>
                </c:pt>
                <c:pt idx="11">
                  <c:v>48.46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44.05</c:v>
                </c:pt>
                <c:pt idx="1">
                  <c:v>43.21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61301120"/>
        <c:axId val="361302656"/>
      </c:barChart>
      <c:catAx>
        <c:axId val="36130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61302656"/>
        <c:crosses val="autoZero"/>
        <c:auto val="1"/>
        <c:lblAlgn val="ctr"/>
        <c:lblOffset val="100"/>
        <c:noMultiLvlLbl val="0"/>
      </c:catAx>
      <c:valAx>
        <c:axId val="361302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61301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276.69</c:v>
                </c:pt>
                <c:pt idx="1">
                  <c:v>240.85</c:v>
                </c:pt>
                <c:pt idx="2">
                  <c:v>282.52</c:v>
                </c:pt>
                <c:pt idx="3">
                  <c:v>277.53</c:v>
                </c:pt>
                <c:pt idx="4">
                  <c:v>282.89</c:v>
                </c:pt>
                <c:pt idx="5">
                  <c:v>279.62</c:v>
                </c:pt>
                <c:pt idx="6">
                  <c:v>292.18</c:v>
                </c:pt>
                <c:pt idx="7">
                  <c:v>284.48</c:v>
                </c:pt>
                <c:pt idx="8">
                  <c:v>265.54</c:v>
                </c:pt>
                <c:pt idx="9">
                  <c:v>268.98</c:v>
                </c:pt>
                <c:pt idx="10">
                  <c:v>231.46</c:v>
                </c:pt>
                <c:pt idx="11">
                  <c:v>234.45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217.78</c:v>
                </c:pt>
                <c:pt idx="1">
                  <c:v>188.06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61335808"/>
        <c:axId val="361345792"/>
      </c:barChart>
      <c:catAx>
        <c:axId val="361335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61345792"/>
        <c:crosses val="autoZero"/>
        <c:auto val="1"/>
        <c:lblAlgn val="ctr"/>
        <c:lblOffset val="100"/>
        <c:noMultiLvlLbl val="0"/>
      </c:catAx>
      <c:valAx>
        <c:axId val="361345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613358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Sheet1!$B$2:$B$17</c:f>
              <c:numCache>
                <c:formatCode>0.00%</c:formatCode>
                <c:ptCount val="16"/>
                <c:pt idx="0">
                  <c:v>0.0938000000000002</c:v>
                </c:pt>
                <c:pt idx="1">
                  <c:v>0.1137</c:v>
                </c:pt>
                <c:pt idx="2">
                  <c:v>0.0574</c:v>
                </c:pt>
                <c:pt idx="3">
                  <c:v>0.0655</c:v>
                </c:pt>
                <c:pt idx="4">
                  <c:v>0.0724</c:v>
                </c:pt>
                <c:pt idx="5">
                  <c:v>0.0385</c:v>
                </c:pt>
                <c:pt idx="6">
                  <c:v>0.0502</c:v>
                </c:pt>
                <c:pt idx="7">
                  <c:v>0.0279</c:v>
                </c:pt>
                <c:pt idx="8">
                  <c:v>0.0712</c:v>
                </c:pt>
                <c:pt idx="9">
                  <c:v>0.102</c:v>
                </c:pt>
                <c:pt idx="10">
                  <c:v>0.0527000000000001</c:v>
                </c:pt>
                <c:pt idx="11">
                  <c:v>0.0372000000000001</c:v>
                </c:pt>
                <c:pt idx="12">
                  <c:v>0.0924</c:v>
                </c:pt>
                <c:pt idx="13">
                  <c:v>0.0248</c:v>
                </c:pt>
                <c:pt idx="14">
                  <c:v>0.036</c:v>
                </c:pt>
                <c:pt idx="15">
                  <c:v>0.1413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Sheet1!$C$2:$C$17</c:f>
              <c:numCache>
                <c:formatCode>0.00%</c:formatCode>
                <c:ptCount val="16"/>
                <c:pt idx="0">
                  <c:v>0.1176</c:v>
                </c:pt>
                <c:pt idx="1">
                  <c:v>0.0566</c:v>
                </c:pt>
                <c:pt idx="2">
                  <c:v>0.0490000000000001</c:v>
                </c:pt>
                <c:pt idx="3">
                  <c:v>0.0714</c:v>
                </c:pt>
                <c:pt idx="4">
                  <c:v>0.068</c:v>
                </c:pt>
                <c:pt idx="5">
                  <c:v>0.0294</c:v>
                </c:pt>
                <c:pt idx="6">
                  <c:v>0.0436</c:v>
                </c:pt>
                <c:pt idx="7">
                  <c:v>0.024</c:v>
                </c:pt>
                <c:pt idx="8">
                  <c:v>0.0488</c:v>
                </c:pt>
                <c:pt idx="9">
                  <c:v>0.0684</c:v>
                </c:pt>
                <c:pt idx="10">
                  <c:v>0.0407</c:v>
                </c:pt>
                <c:pt idx="11">
                  <c:v>0.0373</c:v>
                </c:pt>
                <c:pt idx="12">
                  <c:v>0.0622</c:v>
                </c:pt>
                <c:pt idx="13">
                  <c:v>0.0212</c:v>
                </c:pt>
                <c:pt idx="14">
                  <c:v>0.0465</c:v>
                </c:pt>
                <c:pt idx="15">
                  <c:v>0.0729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Sheet1!$D$2:$D$17</c:f>
              <c:numCache>
                <c:formatCode>0.00%</c:formatCode>
                <c:ptCount val="16"/>
                <c:pt idx="0">
                  <c:v>0.1081</c:v>
                </c:pt>
                <c:pt idx="1">
                  <c:v>0.1038</c:v>
                </c:pt>
                <c:pt idx="2">
                  <c:v>0.066</c:v>
                </c:pt>
                <c:pt idx="3">
                  <c:v>0.0843</c:v>
                </c:pt>
                <c:pt idx="4">
                  <c:v>0.0988000000000001</c:v>
                </c:pt>
                <c:pt idx="5">
                  <c:v>0.0639</c:v>
                </c:pt>
                <c:pt idx="6">
                  <c:v>0.0768</c:v>
                </c:pt>
                <c:pt idx="7">
                  <c:v>0.0268</c:v>
                </c:pt>
                <c:pt idx="8">
                  <c:v>0.0712</c:v>
                </c:pt>
                <c:pt idx="9">
                  <c:v>0.1145</c:v>
                </c:pt>
                <c:pt idx="10">
                  <c:v>0.0648</c:v>
                </c:pt>
                <c:pt idx="11">
                  <c:v>0.0527000000000001</c:v>
                </c:pt>
                <c:pt idx="12">
                  <c:v>0.1152</c:v>
                </c:pt>
                <c:pt idx="13">
                  <c:v>0.0372000000000001</c:v>
                </c:pt>
                <c:pt idx="14">
                  <c:v>0.0791</c:v>
                </c:pt>
                <c:pt idx="15">
                  <c:v>0.141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819712"/>
        <c:axId val="120821248"/>
      </c:barChart>
      <c:catAx>
        <c:axId val="12081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0821248"/>
        <c:crosses val="autoZero"/>
        <c:auto val="1"/>
        <c:lblAlgn val="ctr"/>
        <c:lblOffset val="100"/>
        <c:noMultiLvlLbl val="0"/>
      </c:catAx>
      <c:valAx>
        <c:axId val="120821248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0819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147.12</c:v>
                </c:pt>
                <c:pt idx="1">
                  <c:v>87.48</c:v>
                </c:pt>
                <c:pt idx="2">
                  <c:v>183.91</c:v>
                </c:pt>
                <c:pt idx="3">
                  <c:v>78.11</c:v>
                </c:pt>
                <c:pt idx="4">
                  <c:v>79.52</c:v>
                </c:pt>
                <c:pt idx="5">
                  <c:v>88.1</c:v>
                </c:pt>
                <c:pt idx="6">
                  <c:v>166.78</c:v>
                </c:pt>
                <c:pt idx="7">
                  <c:v>215.78</c:v>
                </c:pt>
                <c:pt idx="8">
                  <c:v>14.43</c:v>
                </c:pt>
                <c:pt idx="9">
                  <c:v>51.72</c:v>
                </c:pt>
                <c:pt idx="10">
                  <c:v>21.7</c:v>
                </c:pt>
                <c:pt idx="11">
                  <c:v>117.07</c:v>
                </c:pt>
                <c:pt idx="12">
                  <c:v>40.67</c:v>
                </c:pt>
                <c:pt idx="13">
                  <c:v>376.28</c:v>
                </c:pt>
                <c:pt idx="14">
                  <c:v>136.03</c:v>
                </c:pt>
                <c:pt idx="15">
                  <c:v>57.63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143.31</c:v>
                </c:pt>
                <c:pt idx="1">
                  <c:v>163.06</c:v>
                </c:pt>
                <c:pt idx="2">
                  <c:v>246.61</c:v>
                </c:pt>
                <c:pt idx="3">
                  <c:v>80.52</c:v>
                </c:pt>
                <c:pt idx="4">
                  <c:v>112.67</c:v>
                </c:pt>
                <c:pt idx="5">
                  <c:v>129.69</c:v>
                </c:pt>
                <c:pt idx="6">
                  <c:v>262.22</c:v>
                </c:pt>
                <c:pt idx="7">
                  <c:v>302.17</c:v>
                </c:pt>
                <c:pt idx="8">
                  <c:v>39.17</c:v>
                </c:pt>
                <c:pt idx="9">
                  <c:v>101.82</c:v>
                </c:pt>
                <c:pt idx="10">
                  <c:v>33.63</c:v>
                </c:pt>
                <c:pt idx="11">
                  <c:v>166.79</c:v>
                </c:pt>
                <c:pt idx="12">
                  <c:v>104.59</c:v>
                </c:pt>
                <c:pt idx="13">
                  <c:v>910.24</c:v>
                </c:pt>
                <c:pt idx="14">
                  <c:v>204.77</c:v>
                </c:pt>
                <c:pt idx="15">
                  <c:v>86.92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135.16</c:v>
                </c:pt>
                <c:pt idx="1">
                  <c:v>85.95</c:v>
                </c:pt>
                <c:pt idx="2">
                  <c:v>145.51</c:v>
                </c:pt>
                <c:pt idx="3">
                  <c:v>63.21</c:v>
                </c:pt>
                <c:pt idx="4">
                  <c:v>64.91</c:v>
                </c:pt>
                <c:pt idx="5">
                  <c:v>54.43</c:v>
                </c:pt>
                <c:pt idx="6">
                  <c:v>103.4</c:v>
                </c:pt>
                <c:pt idx="7">
                  <c:v>196.23</c:v>
                </c:pt>
                <c:pt idx="8">
                  <c:v>17.41</c:v>
                </c:pt>
                <c:pt idx="9">
                  <c:v>52.48</c:v>
                </c:pt>
                <c:pt idx="10">
                  <c:v>16.09</c:v>
                </c:pt>
                <c:pt idx="11">
                  <c:v>108.34</c:v>
                </c:pt>
                <c:pt idx="12">
                  <c:v>54.08</c:v>
                </c:pt>
                <c:pt idx="13">
                  <c:v>467.01</c:v>
                </c:pt>
                <c:pt idx="14">
                  <c:v>124.15</c:v>
                </c:pt>
                <c:pt idx="15">
                  <c:v>41.2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3382272"/>
        <c:axId val="343404544"/>
      </c:barChart>
      <c:catAx>
        <c:axId val="343382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3404544"/>
        <c:crosses val="autoZero"/>
        <c:auto val="1"/>
        <c:lblAlgn val="ctr"/>
        <c:lblOffset val="100"/>
        <c:noMultiLvlLbl val="0"/>
      </c:catAx>
      <c:valAx>
        <c:axId val="343404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3382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13.8</c:v>
                </c:pt>
                <c:pt idx="1">
                  <c:v>9.95</c:v>
                </c:pt>
                <c:pt idx="2">
                  <c:v>10.56</c:v>
                </c:pt>
                <c:pt idx="3">
                  <c:v>5.12</c:v>
                </c:pt>
                <c:pt idx="4">
                  <c:v>5.76</c:v>
                </c:pt>
                <c:pt idx="5">
                  <c:v>3.39</c:v>
                </c:pt>
                <c:pt idx="6">
                  <c:v>8.38</c:v>
                </c:pt>
                <c:pt idx="7">
                  <c:v>6.01</c:v>
                </c:pt>
                <c:pt idx="8">
                  <c:v>1.03</c:v>
                </c:pt>
                <c:pt idx="9">
                  <c:v>5.27</c:v>
                </c:pt>
                <c:pt idx="10">
                  <c:v>1.14</c:v>
                </c:pt>
                <c:pt idx="11">
                  <c:v>4.36</c:v>
                </c:pt>
                <c:pt idx="12">
                  <c:v>3.76</c:v>
                </c:pt>
                <c:pt idx="13">
                  <c:v>9.32</c:v>
                </c:pt>
                <c:pt idx="14">
                  <c:v>4.9</c:v>
                </c:pt>
                <c:pt idx="15">
                  <c:v>8.14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16.85</c:v>
                </c:pt>
                <c:pt idx="1">
                  <c:v>9.23</c:v>
                </c:pt>
                <c:pt idx="2">
                  <c:v>12.07</c:v>
                </c:pt>
                <c:pt idx="3">
                  <c:v>5.75</c:v>
                </c:pt>
                <c:pt idx="4">
                  <c:v>7.66</c:v>
                </c:pt>
                <c:pt idx="5">
                  <c:v>3.81</c:v>
                </c:pt>
                <c:pt idx="6">
                  <c:v>11.45</c:v>
                </c:pt>
                <c:pt idx="7">
                  <c:v>7.26</c:v>
                </c:pt>
                <c:pt idx="8">
                  <c:v>1.91</c:v>
                </c:pt>
                <c:pt idx="9">
                  <c:v>6.96</c:v>
                </c:pt>
                <c:pt idx="10">
                  <c:v>1.37</c:v>
                </c:pt>
                <c:pt idx="11">
                  <c:v>6.22</c:v>
                </c:pt>
                <c:pt idx="12">
                  <c:v>6.5</c:v>
                </c:pt>
                <c:pt idx="13">
                  <c:v>19.31</c:v>
                </c:pt>
                <c:pt idx="14">
                  <c:v>9.51</c:v>
                </c:pt>
                <c:pt idx="15">
                  <c:v>6.34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14.61</c:v>
                </c:pt>
                <c:pt idx="1">
                  <c:v>8.92</c:v>
                </c:pt>
                <c:pt idx="2">
                  <c:v>9.6</c:v>
                </c:pt>
                <c:pt idx="3">
                  <c:v>5.33</c:v>
                </c:pt>
                <c:pt idx="4">
                  <c:v>6.42</c:v>
                </c:pt>
                <c:pt idx="5">
                  <c:v>3.48</c:v>
                </c:pt>
                <c:pt idx="6">
                  <c:v>7.94</c:v>
                </c:pt>
                <c:pt idx="7">
                  <c:v>5.27</c:v>
                </c:pt>
                <c:pt idx="8">
                  <c:v>1.24</c:v>
                </c:pt>
                <c:pt idx="9">
                  <c:v>6.01</c:v>
                </c:pt>
                <c:pt idx="10">
                  <c:v>1.04</c:v>
                </c:pt>
                <c:pt idx="11">
                  <c:v>5.71</c:v>
                </c:pt>
                <c:pt idx="12">
                  <c:v>6.23</c:v>
                </c:pt>
                <c:pt idx="13">
                  <c:v>17.38</c:v>
                </c:pt>
                <c:pt idx="14">
                  <c:v>9.81</c:v>
                </c:pt>
                <c:pt idx="15">
                  <c:v>5.81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633344"/>
        <c:axId val="324634880"/>
      </c:barChart>
      <c:catAx>
        <c:axId val="324633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24634880"/>
        <c:crosses val="autoZero"/>
        <c:auto val="1"/>
        <c:lblAlgn val="ctr"/>
        <c:lblOffset val="100"/>
        <c:noMultiLvlLbl val="0"/>
      </c:catAx>
      <c:valAx>
        <c:axId val="324634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24633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34</c:v>
                </c:pt>
                <c:pt idx="1">
                  <c:v>25</c:v>
                </c:pt>
                <c:pt idx="2">
                  <c:v>24</c:v>
                </c:pt>
                <c:pt idx="3">
                  <c:v>12</c:v>
                </c:pt>
                <c:pt idx="4">
                  <c:v>13</c:v>
                </c:pt>
                <c:pt idx="5">
                  <c:v>8</c:v>
                </c:pt>
                <c:pt idx="6">
                  <c:v>18</c:v>
                </c:pt>
                <c:pt idx="7">
                  <c:v>13</c:v>
                </c:pt>
                <c:pt idx="8">
                  <c:v>3</c:v>
                </c:pt>
                <c:pt idx="9">
                  <c:v>15</c:v>
                </c:pt>
                <c:pt idx="10">
                  <c:v>3</c:v>
                </c:pt>
                <c:pt idx="11">
                  <c:v>12</c:v>
                </c:pt>
                <c:pt idx="12">
                  <c:v>11</c:v>
                </c:pt>
                <c:pt idx="13">
                  <c:v>24</c:v>
                </c:pt>
                <c:pt idx="14">
                  <c:v>11</c:v>
                </c:pt>
                <c:pt idx="15">
                  <c:v>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30</c:v>
                </c:pt>
                <c:pt idx="1">
                  <c:v>20</c:v>
                </c:pt>
                <c:pt idx="2">
                  <c:v>20</c:v>
                </c:pt>
                <c:pt idx="3">
                  <c:v>12</c:v>
                </c:pt>
                <c:pt idx="4">
                  <c:v>12</c:v>
                </c:pt>
                <c:pt idx="5">
                  <c:v>7</c:v>
                </c:pt>
                <c:pt idx="6">
                  <c:v>18</c:v>
                </c:pt>
                <c:pt idx="7">
                  <c:v>10</c:v>
                </c:pt>
                <c:pt idx="8">
                  <c:v>3</c:v>
                </c:pt>
                <c:pt idx="9">
                  <c:v>15</c:v>
                </c:pt>
                <c:pt idx="10">
                  <c:v>3</c:v>
                </c:pt>
                <c:pt idx="11">
                  <c:v>13</c:v>
                </c:pt>
                <c:pt idx="12">
                  <c:v>12</c:v>
                </c:pt>
                <c:pt idx="13">
                  <c:v>30</c:v>
                </c:pt>
                <c:pt idx="14">
                  <c:v>15</c:v>
                </c:pt>
                <c:pt idx="15">
                  <c:v>16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30</c:v>
                </c:pt>
                <c:pt idx="1">
                  <c:v>18</c:v>
                </c:pt>
                <c:pt idx="2">
                  <c:v>16</c:v>
                </c:pt>
                <c:pt idx="3">
                  <c:v>11</c:v>
                </c:pt>
                <c:pt idx="4">
                  <c:v>12</c:v>
                </c:pt>
                <c:pt idx="5">
                  <c:v>7</c:v>
                </c:pt>
                <c:pt idx="6">
                  <c:v>18</c:v>
                </c:pt>
                <c:pt idx="7">
                  <c:v>10</c:v>
                </c:pt>
                <c:pt idx="8">
                  <c:v>3</c:v>
                </c:pt>
                <c:pt idx="9">
                  <c:v>15</c:v>
                </c:pt>
                <c:pt idx="10">
                  <c:v>3</c:v>
                </c:pt>
                <c:pt idx="11">
                  <c:v>12</c:v>
                </c:pt>
                <c:pt idx="12">
                  <c:v>11</c:v>
                </c:pt>
                <c:pt idx="13">
                  <c:v>30</c:v>
                </c:pt>
                <c:pt idx="14">
                  <c:v>17</c:v>
                </c:pt>
                <c:pt idx="15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589824"/>
        <c:axId val="324804608"/>
      </c:barChart>
      <c:catAx>
        <c:axId val="324589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24804608"/>
        <c:crosses val="autoZero"/>
        <c:auto val="1"/>
        <c:lblAlgn val="ctr"/>
        <c:lblOffset val="100"/>
        <c:noMultiLvlLbl val="0"/>
      </c:catAx>
      <c:valAx>
        <c:axId val="32480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24589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3.36</c:v>
                </c:pt>
                <c:pt idx="1">
                  <c:v>2.17</c:v>
                </c:pt>
                <c:pt idx="2">
                  <c:v>2.27</c:v>
                </c:pt>
                <c:pt idx="3">
                  <c:v>1.1</c:v>
                </c:pt>
                <c:pt idx="4">
                  <c:v>1.21</c:v>
                </c:pt>
                <c:pt idx="5">
                  <c:v>0.650000000000001</c:v>
                </c:pt>
                <c:pt idx="6">
                  <c:v>1.37</c:v>
                </c:pt>
                <c:pt idx="7">
                  <c:v>1.02</c:v>
                </c:pt>
                <c:pt idx="8">
                  <c:v>0.26</c:v>
                </c:pt>
                <c:pt idx="9">
                  <c:v>1.1</c:v>
                </c:pt>
                <c:pt idx="10">
                  <c:v>0.31</c:v>
                </c:pt>
                <c:pt idx="11">
                  <c:v>1.16</c:v>
                </c:pt>
                <c:pt idx="12">
                  <c:v>0.940000000000001</c:v>
                </c:pt>
                <c:pt idx="13">
                  <c:v>1.66</c:v>
                </c:pt>
                <c:pt idx="14">
                  <c:v>1</c:v>
                </c:pt>
                <c:pt idx="15">
                  <c:v>2.03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2.93</c:v>
                </c:pt>
                <c:pt idx="1">
                  <c:v>1.9</c:v>
                </c:pt>
                <c:pt idx="2">
                  <c:v>1.7</c:v>
                </c:pt>
                <c:pt idx="3">
                  <c:v>1.29</c:v>
                </c:pt>
                <c:pt idx="4">
                  <c:v>1.18</c:v>
                </c:pt>
                <c:pt idx="5">
                  <c:v>0.660000000000001</c:v>
                </c:pt>
                <c:pt idx="6">
                  <c:v>1.65</c:v>
                </c:pt>
                <c:pt idx="7">
                  <c:v>0.840000000000001</c:v>
                </c:pt>
                <c:pt idx="8">
                  <c:v>0.29</c:v>
                </c:pt>
                <c:pt idx="9">
                  <c:v>1.28</c:v>
                </c:pt>
                <c:pt idx="10">
                  <c:v>0.330000000000001</c:v>
                </c:pt>
                <c:pt idx="11">
                  <c:v>1.3</c:v>
                </c:pt>
                <c:pt idx="12">
                  <c:v>1.19</c:v>
                </c:pt>
                <c:pt idx="13">
                  <c:v>3.09</c:v>
                </c:pt>
                <c:pt idx="14">
                  <c:v>1.56</c:v>
                </c:pt>
                <c:pt idx="15">
                  <c:v>1.48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2.89</c:v>
                </c:pt>
                <c:pt idx="1">
                  <c:v>1.78</c:v>
                </c:pt>
                <c:pt idx="2">
                  <c:v>1.65</c:v>
                </c:pt>
                <c:pt idx="3">
                  <c:v>1.18</c:v>
                </c:pt>
                <c:pt idx="4">
                  <c:v>1.18</c:v>
                </c:pt>
                <c:pt idx="5">
                  <c:v>0.660000000000001</c:v>
                </c:pt>
                <c:pt idx="6">
                  <c:v>1.65</c:v>
                </c:pt>
                <c:pt idx="7">
                  <c:v>0.840000000000001</c:v>
                </c:pt>
                <c:pt idx="8">
                  <c:v>0.29</c:v>
                </c:pt>
                <c:pt idx="9">
                  <c:v>1.28</c:v>
                </c:pt>
                <c:pt idx="10">
                  <c:v>0.330000000000001</c:v>
                </c:pt>
                <c:pt idx="11">
                  <c:v>1.28</c:v>
                </c:pt>
                <c:pt idx="12">
                  <c:v>1.08</c:v>
                </c:pt>
                <c:pt idx="13">
                  <c:v>3.09</c:v>
                </c:pt>
                <c:pt idx="14">
                  <c:v>1.78</c:v>
                </c:pt>
                <c:pt idx="15">
                  <c:v>1.46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631936"/>
        <c:axId val="344637824"/>
      </c:barChart>
      <c:catAx>
        <c:axId val="34463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4637824"/>
        <c:crosses val="autoZero"/>
        <c:auto val="1"/>
        <c:lblAlgn val="ctr"/>
        <c:lblOffset val="100"/>
        <c:noMultiLvlLbl val="0"/>
      </c:catAx>
      <c:valAx>
        <c:axId val="344637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4631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66AACF"/>
            </a:solidFill>
          </c:spPr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10.44</c:v>
                </c:pt>
                <c:pt idx="1">
                  <c:v>7.78</c:v>
                </c:pt>
                <c:pt idx="2">
                  <c:v>8.29</c:v>
                </c:pt>
                <c:pt idx="3">
                  <c:v>4.02</c:v>
                </c:pt>
                <c:pt idx="4">
                  <c:v>4.55</c:v>
                </c:pt>
                <c:pt idx="5">
                  <c:v>2.74</c:v>
                </c:pt>
                <c:pt idx="6">
                  <c:v>7</c:v>
                </c:pt>
                <c:pt idx="7">
                  <c:v>4.99</c:v>
                </c:pt>
                <c:pt idx="8">
                  <c:v>0.770000000000001</c:v>
                </c:pt>
                <c:pt idx="9">
                  <c:v>4.17</c:v>
                </c:pt>
                <c:pt idx="10">
                  <c:v>0.830000000000001</c:v>
                </c:pt>
                <c:pt idx="11">
                  <c:v>3.19</c:v>
                </c:pt>
                <c:pt idx="12">
                  <c:v>2.82</c:v>
                </c:pt>
                <c:pt idx="13">
                  <c:v>7.66</c:v>
                </c:pt>
                <c:pt idx="14">
                  <c:v>3.91</c:v>
                </c:pt>
                <c:pt idx="15">
                  <c:v>6.12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13.92</c:v>
                </c:pt>
                <c:pt idx="1">
                  <c:v>7.33</c:v>
                </c:pt>
                <c:pt idx="2">
                  <c:v>10.37</c:v>
                </c:pt>
                <c:pt idx="3">
                  <c:v>4.46</c:v>
                </c:pt>
                <c:pt idx="4">
                  <c:v>6.48</c:v>
                </c:pt>
                <c:pt idx="5">
                  <c:v>3.15</c:v>
                </c:pt>
                <c:pt idx="6">
                  <c:v>9.8</c:v>
                </c:pt>
                <c:pt idx="7">
                  <c:v>6.42</c:v>
                </c:pt>
                <c:pt idx="8">
                  <c:v>1.62</c:v>
                </c:pt>
                <c:pt idx="9">
                  <c:v>5.68</c:v>
                </c:pt>
                <c:pt idx="10">
                  <c:v>1.04</c:v>
                </c:pt>
                <c:pt idx="11">
                  <c:v>4.92</c:v>
                </c:pt>
                <c:pt idx="12">
                  <c:v>5.31</c:v>
                </c:pt>
                <c:pt idx="13">
                  <c:v>16.22</c:v>
                </c:pt>
                <c:pt idx="14">
                  <c:v>7.95</c:v>
                </c:pt>
                <c:pt idx="15">
                  <c:v>4.86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11.72</c:v>
                </c:pt>
                <c:pt idx="1">
                  <c:v>7.14</c:v>
                </c:pt>
                <c:pt idx="2">
                  <c:v>7.95</c:v>
                </c:pt>
                <c:pt idx="3">
                  <c:v>4.15</c:v>
                </c:pt>
                <c:pt idx="4">
                  <c:v>5.24</c:v>
                </c:pt>
                <c:pt idx="5">
                  <c:v>2.82</c:v>
                </c:pt>
                <c:pt idx="6">
                  <c:v>6.29</c:v>
                </c:pt>
                <c:pt idx="7">
                  <c:v>4.42</c:v>
                </c:pt>
                <c:pt idx="8">
                  <c:v>0.950000000000001</c:v>
                </c:pt>
                <c:pt idx="9">
                  <c:v>4.73</c:v>
                </c:pt>
                <c:pt idx="10">
                  <c:v>0.720000000000001</c:v>
                </c:pt>
                <c:pt idx="11">
                  <c:v>4.43</c:v>
                </c:pt>
                <c:pt idx="12">
                  <c:v>5.15</c:v>
                </c:pt>
                <c:pt idx="13">
                  <c:v>14.29</c:v>
                </c:pt>
                <c:pt idx="14">
                  <c:v>8.03</c:v>
                </c:pt>
                <c:pt idx="15">
                  <c:v>4.35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396160"/>
        <c:axId val="344397696"/>
      </c:barChart>
      <c:catAx>
        <c:axId val="34439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4397696"/>
        <c:crosses val="autoZero"/>
        <c:auto val="1"/>
        <c:lblAlgn val="ctr"/>
        <c:lblOffset val="100"/>
        <c:noMultiLvlLbl val="0"/>
      </c:catAx>
      <c:valAx>
        <c:axId val="344397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4396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998D2-3CED-44DD-BC7D-5505C48B9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7B5F0-8201-4146-8A53-B3D7F7C8D5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B742B-384C-43F2-9473-CBA946CD01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05C47-6E61-4A2E-9C2E-E2F852837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22326-AA93-439C-8436-C2FA1B7154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chart" Target="../charts/chart5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9.xml"/><Relationship Id="rId1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11.xml"/><Relationship Id="rId1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13.xml"/><Relationship Id="rId1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15.xml"/><Relationship Id="rId1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17.xml"/><Relationship Id="rId1" Type="http://schemas.openxmlformats.org/officeDocument/2006/relationships/chart" Target="../charts/char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opyright Notice"/>
          <p:cNvSpPr/>
          <p:nvPr/>
        </p:nvSpPr>
        <p:spPr bwMode="auto">
          <a:xfrm>
            <a:off x="7569200" y="4548505"/>
            <a:ext cx="1647825" cy="341630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2019.X.XX</a:t>
            </a:r>
            <a:endParaRPr lang="en-US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755510" y="4897754"/>
            <a:ext cx="3434903" cy="1960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1"/>
            <a:ext cx="4111799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pyright Notice"/>
          <p:cNvSpPr/>
          <p:nvPr/>
        </p:nvSpPr>
        <p:spPr bwMode="auto">
          <a:xfrm>
            <a:off x="328390" y="3062674"/>
            <a:ext cx="11588808" cy="160337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2019</a:t>
            </a:r>
            <a:r>
              <a:rPr lang="zh-CN" altLang="en-US" sz="6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6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</a:t>
            </a:r>
            <a:r>
              <a:rPr lang="zh-CN" altLang="en-US" sz="6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月薪酬分析报告</a:t>
            </a:r>
            <a:endParaRPr lang="en-US" altLang="zh-CN" sz="6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            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</a:t>
            </a:r>
            <a:endParaRPr lang="en-US" sz="3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Copyright Notice"/>
          <p:cNvSpPr/>
          <p:nvPr/>
        </p:nvSpPr>
        <p:spPr bwMode="auto">
          <a:xfrm>
            <a:off x="0" y="353758"/>
            <a:ext cx="137633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+mn-ea"/>
              </a:rPr>
              <a:t>销售达成</a:t>
            </a:r>
            <a:endParaRPr lang="en-US" alt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pSp>
        <p:nvGrpSpPr>
          <p:cNvPr id="7" name="组合 28"/>
          <p:cNvGrpSpPr/>
          <p:nvPr/>
        </p:nvGrpSpPr>
        <p:grpSpPr>
          <a:xfrm>
            <a:off x="1664167" y="1931016"/>
            <a:ext cx="3497887" cy="3530399"/>
            <a:chOff x="1664384" y="1931015"/>
            <a:chExt cx="3498342" cy="3530399"/>
          </a:xfrm>
        </p:grpSpPr>
        <p:sp>
          <p:nvSpPr>
            <p:cNvPr id="8" name="Oval 13"/>
            <p:cNvSpPr/>
            <p:nvPr/>
          </p:nvSpPr>
          <p:spPr bwMode="auto">
            <a:xfrm>
              <a:off x="2459345" y="1931015"/>
              <a:ext cx="2305757" cy="230575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381000">
                <a:schemeClr val="bg1">
                  <a:lumMod val="85000"/>
                  <a:alpha val="82000"/>
                </a:schemeClr>
              </a:glow>
              <a:reflection endPos="0" dir="5400000" sy="-100000" algn="bl" rotWithShape="0"/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445595" y="2673772"/>
              <a:ext cx="2390399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104.</a:t>
              </a:r>
              <a:r>
                <a:rPr lang="en-US" altLang="zh-CN" sz="3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61717" y="4236770"/>
              <a:ext cx="1033669" cy="250826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095387" y="4236770"/>
              <a:ext cx="1033669" cy="250826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129057" y="4236770"/>
              <a:ext cx="1033669" cy="250826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396809" y="4753528"/>
              <a:ext cx="26831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销售任务</a:t>
              </a:r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1652</a:t>
              </a:r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实际销售</a:t>
              </a:r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1729</a:t>
              </a:r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64384" y="1942584"/>
              <a:ext cx="6913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XXXX</a:t>
              </a:r>
              <a:endParaRPr lang="zh-CN" altLang="en-US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3245695" y="3378622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销售达成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29"/>
          <p:cNvGrpSpPr/>
          <p:nvPr/>
        </p:nvGrpSpPr>
        <p:grpSpPr>
          <a:xfrm>
            <a:off x="6686054" y="1931016"/>
            <a:ext cx="3739268" cy="3530399"/>
            <a:chOff x="6686924" y="1931015"/>
            <a:chExt cx="3739755" cy="3530399"/>
          </a:xfrm>
        </p:grpSpPr>
        <p:sp>
          <p:nvSpPr>
            <p:cNvPr id="9" name="Oval 13"/>
            <p:cNvSpPr/>
            <p:nvPr/>
          </p:nvSpPr>
          <p:spPr bwMode="auto">
            <a:xfrm>
              <a:off x="7604028" y="1931015"/>
              <a:ext cx="2305757" cy="230575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381000">
                <a:schemeClr val="bg1">
                  <a:lumMod val="85000"/>
                  <a:alpha val="82000"/>
                </a:schemeClr>
              </a:glow>
              <a:reflection endPos="0" dir="5400000" sy="-100000" algn="bl" rotWithShape="0"/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768078" y="2711871"/>
              <a:ext cx="204254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40.</a:t>
              </a:r>
              <a:r>
                <a:rPr lang="en-US" altLang="zh-CN" sz="3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325670" y="4236768"/>
              <a:ext cx="1033669" cy="250826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359340" y="4236768"/>
              <a:ext cx="1033669" cy="250826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93010" y="4236768"/>
              <a:ext cx="1033669" cy="250826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673422" y="4753528"/>
              <a:ext cx="24932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销售任务：</a:t>
              </a:r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实际销售：</a:t>
              </a:r>
              <a:r>
                <a: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686924" y="1974334"/>
              <a:ext cx="7104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售后 </a:t>
              </a:r>
              <a:endParaRPr lang="zh-CN" altLang="en-US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8401895" y="3378622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销售达成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Copyright Notice"/>
          <p:cNvSpPr/>
          <p:nvPr/>
        </p:nvSpPr>
        <p:spPr bwMode="auto">
          <a:xfrm>
            <a:off x="0" y="353758"/>
            <a:ext cx="2607280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+mn-ea"/>
              </a:rPr>
              <a:t>人力成本分类概况</a:t>
            </a:r>
            <a:endParaRPr lang="en-US" alt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+mn-ea"/>
            </a:endParaRPr>
          </a:p>
        </p:txBody>
      </p:sp>
      <p:grpSp>
        <p:nvGrpSpPr>
          <p:cNvPr id="7" name="组合 68"/>
          <p:cNvGrpSpPr/>
          <p:nvPr/>
        </p:nvGrpSpPr>
        <p:grpSpPr>
          <a:xfrm>
            <a:off x="569826" y="1493826"/>
            <a:ext cx="3396300" cy="4695703"/>
            <a:chOff x="569900" y="1493826"/>
            <a:chExt cx="3396742" cy="4695703"/>
          </a:xfrm>
        </p:grpSpPr>
        <p:sp>
          <p:nvSpPr>
            <p:cNvPr id="8" name="Oval 13"/>
            <p:cNvSpPr/>
            <p:nvPr/>
          </p:nvSpPr>
          <p:spPr bwMode="auto">
            <a:xfrm>
              <a:off x="1275961" y="1647357"/>
              <a:ext cx="2305757" cy="230575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381000">
                <a:schemeClr val="bg1">
                  <a:lumMod val="85000"/>
                  <a:alpha val="82000"/>
                </a:schemeClr>
              </a:glow>
              <a:reflection endPos="0" dir="5400000" sy="-100000" algn="bl" rotWithShape="0"/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92411" y="2459964"/>
              <a:ext cx="169469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85.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65633" y="4022962"/>
              <a:ext cx="1033669" cy="250826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899303" y="4022962"/>
              <a:ext cx="1033669" cy="250826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32973" y="4022962"/>
              <a:ext cx="1033669" cy="250826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505525" y="4342870"/>
              <a:ext cx="2317175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发薪人数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5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应发工资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社保费用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人力成本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预算金额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69900" y="1493826"/>
              <a:ext cx="69130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XXXX</a:t>
              </a:r>
              <a:endPara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endPara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950295" y="3023022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预算使用率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69"/>
          <p:cNvGrpSpPr/>
          <p:nvPr/>
        </p:nvGrpSpPr>
        <p:grpSpPr>
          <a:xfrm>
            <a:off x="4195204" y="1493826"/>
            <a:ext cx="3396300" cy="4672620"/>
            <a:chOff x="4195750" y="1493826"/>
            <a:chExt cx="3396742" cy="4672620"/>
          </a:xfrm>
        </p:grpSpPr>
        <p:sp>
          <p:nvSpPr>
            <p:cNvPr id="47" name="Oval 13"/>
            <p:cNvSpPr/>
            <p:nvPr/>
          </p:nvSpPr>
          <p:spPr bwMode="auto">
            <a:xfrm>
              <a:off x="4901811" y="1647357"/>
              <a:ext cx="2305757" cy="230575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381000">
                <a:schemeClr val="bg1">
                  <a:lumMod val="85000"/>
                  <a:alpha val="82000"/>
                </a:schemeClr>
              </a:glow>
              <a:reflection endPos="0" dir="5400000" sy="-100000" algn="bl" rotWithShape="0"/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218261" y="2459964"/>
              <a:ext cx="169469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92.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42</a:t>
              </a:r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491483" y="4022962"/>
              <a:ext cx="1033669" cy="250826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525153" y="4022962"/>
              <a:ext cx="1033669" cy="250826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558823" y="4022962"/>
              <a:ext cx="1033669" cy="250826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0" name="文本框 20"/>
            <p:cNvSpPr txBox="1"/>
            <p:nvPr/>
          </p:nvSpPr>
          <p:spPr>
            <a:xfrm>
              <a:off x="5131375" y="4342870"/>
              <a:ext cx="2317175" cy="1823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发薪人数：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应发工资：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社保费用：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人力成本：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预算金额：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195750" y="1493826"/>
              <a:ext cx="6913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XXXX</a:t>
              </a:r>
              <a:endPara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607895" y="3023022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预算使用率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70"/>
          <p:cNvGrpSpPr/>
          <p:nvPr/>
        </p:nvGrpSpPr>
        <p:grpSpPr>
          <a:xfrm>
            <a:off x="7820582" y="1493826"/>
            <a:ext cx="3396300" cy="4672620"/>
            <a:chOff x="7821600" y="1493826"/>
            <a:chExt cx="3396742" cy="4672620"/>
          </a:xfrm>
        </p:grpSpPr>
        <p:sp>
          <p:nvSpPr>
            <p:cNvPr id="56" name="Oval 13"/>
            <p:cNvSpPr/>
            <p:nvPr/>
          </p:nvSpPr>
          <p:spPr bwMode="auto">
            <a:xfrm>
              <a:off x="8527661" y="1647357"/>
              <a:ext cx="2305757" cy="230575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381000">
                <a:schemeClr val="bg1">
                  <a:lumMod val="85000"/>
                  <a:alpha val="82000"/>
                </a:schemeClr>
              </a:glow>
              <a:reflection endPos="0" dir="5400000" sy="-100000" algn="bl" rotWithShape="0"/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863161" y="2466314"/>
              <a:ext cx="169469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77.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73</a:t>
              </a:r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117333" y="4022962"/>
              <a:ext cx="1033669" cy="250826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9151003" y="4022962"/>
              <a:ext cx="1033669" cy="250826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0184673" y="4022962"/>
              <a:ext cx="1033669" cy="250826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757225" y="4342870"/>
              <a:ext cx="2317175" cy="1823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发薪人数：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应发工资：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社保费用：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人力成本：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预算金额：</a:t>
              </a:r>
              <a:r>
                <a:rPr lang="en-US" altLang="zh-CN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7821600" y="1493826"/>
              <a:ext cx="6913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XXXX</a:t>
              </a:r>
              <a:endPara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9221045" y="3023022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预算使用率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0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人工成本占比情况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31" name="图表 30"/>
          <p:cNvGraphicFramePr/>
          <p:nvPr/>
        </p:nvGraphicFramePr>
        <p:xfrm>
          <a:off x="0" y="1748368"/>
          <a:ext cx="5777748" cy="4119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矩形 7"/>
          <p:cNvSpPr/>
          <p:nvPr/>
        </p:nvSpPr>
        <p:spPr>
          <a:xfrm>
            <a:off x="2792198" y="3158465"/>
            <a:ext cx="14590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</a:t>
            </a: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</a:t>
            </a:r>
            <a:r>
              <a:rPr lang="en-US" altLang="zh-CN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8556" y="4320515"/>
            <a:ext cx="14590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</a:t>
            </a: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</a:t>
            </a:r>
            <a:r>
              <a:rPr lang="en-US" altLang="zh-CN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23952" y="2345664"/>
            <a:ext cx="106311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endParaRPr lang="en-US" altLang="zh-CN" sz="15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占比</a:t>
            </a:r>
            <a:r>
              <a:rPr lang="en-US" altLang="zh-CN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841238" y="2139951"/>
          <a:ext cx="6139650" cy="35623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23275"/>
                <a:gridCol w="1023275"/>
                <a:gridCol w="1023275"/>
                <a:gridCol w="1023275"/>
                <a:gridCol w="1023275"/>
                <a:gridCol w="1023275"/>
              </a:tblGrid>
              <a:tr h="71247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人数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应发工资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</a:t>
                      </a:r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保费用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人工成本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人工成本</a:t>
                      </a:r>
                      <a:endParaRPr lang="en-US" altLang="zh-CN" sz="1200" b="1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占比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7124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  <a:tr h="7124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XXXXX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D0D0D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D0D0D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en-US" altLang="zh-CN" sz="1200" b="0" i="0" u="none" strike="noStrike" dirty="0">
                        <a:solidFill>
                          <a:srgbClr val="0D0D0D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D0D0D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52%</a:t>
                      </a:r>
                      <a:endParaRPr lang="en-US" altLang="zh-CN" sz="1200" b="0" i="0" u="none" strike="noStrike" dirty="0">
                        <a:solidFill>
                          <a:srgbClr val="0D0D0D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  <a:tr h="7124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  <a:tr h="712470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 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5866637" y="5780088"/>
            <a:ext cx="1142851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：人、元</a:t>
            </a:r>
            <a:endParaRPr lang="zh-CN" altLang="en-US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人工成本环比、同期比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253969" y="4210051"/>
          <a:ext cx="11517395" cy="23523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60310"/>
                <a:gridCol w="838091"/>
                <a:gridCol w="838091"/>
                <a:gridCol w="838091"/>
                <a:gridCol w="1085709"/>
                <a:gridCol w="814280"/>
                <a:gridCol w="814280"/>
                <a:gridCol w="1012696"/>
                <a:gridCol w="800788"/>
                <a:gridCol w="800788"/>
                <a:gridCol w="1020633"/>
                <a:gridCol w="796819"/>
                <a:gridCol w="796819"/>
              </a:tblGrid>
              <a:tr h="39206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人数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应发工资 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社保、公积金费用 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人工成本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</a:tr>
              <a:tr h="392063">
                <a:tc vMerge="1"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人数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 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 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 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392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  <a:tr h="392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  <a:tr h="392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  <a:tr h="392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 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4431723" y="1274764"/>
            <a:ext cx="3676171" cy="36933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 </a:t>
            </a:r>
            <a:r>
              <a:rPr lang="en-US" altLang="zh-CN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16"/>
          <p:cNvGrpSpPr/>
          <p:nvPr/>
        </p:nvGrpSpPr>
        <p:grpSpPr>
          <a:xfrm>
            <a:off x="452501" y="2286422"/>
            <a:ext cx="600395" cy="1567420"/>
            <a:chOff x="452559" y="2286422"/>
            <a:chExt cx="600473" cy="1567420"/>
          </a:xfrm>
        </p:grpSpPr>
        <p:sp>
          <p:nvSpPr>
            <p:cNvPr id="14" name="矩形 13"/>
            <p:cNvSpPr/>
            <p:nvPr/>
          </p:nvSpPr>
          <p:spPr>
            <a:xfrm>
              <a:off x="470745" y="2286422"/>
              <a:ext cx="5822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0745" y="2949997"/>
              <a:ext cx="5822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52559" y="3592232"/>
              <a:ext cx="58228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18" name="图表 17"/>
          <p:cNvGraphicFramePr/>
          <p:nvPr/>
        </p:nvGraphicFramePr>
        <p:xfrm>
          <a:off x="3706313" y="1844665"/>
          <a:ext cx="3642864" cy="242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9" name="图表 18"/>
          <p:cNvGraphicFramePr/>
          <p:nvPr/>
        </p:nvGraphicFramePr>
        <p:xfrm>
          <a:off x="1245992" y="1844665"/>
          <a:ext cx="2779384" cy="242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图表 19"/>
          <p:cNvGraphicFramePr/>
          <p:nvPr/>
        </p:nvGraphicFramePr>
        <p:xfrm>
          <a:off x="6449144" y="1844665"/>
          <a:ext cx="3328597" cy="242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图表 20"/>
          <p:cNvGraphicFramePr/>
          <p:nvPr/>
        </p:nvGraphicFramePr>
        <p:xfrm>
          <a:off x="9052317" y="1844665"/>
          <a:ext cx="3328597" cy="242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人力成本同期比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9" name="Rectangle 45"/>
          <p:cNvSpPr>
            <a:spLocks noChangeArrowheads="1"/>
          </p:cNvSpPr>
          <p:nvPr/>
        </p:nvSpPr>
        <p:spPr bwMode="auto">
          <a:xfrm>
            <a:off x="3530142" y="1125538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销售收入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469840" y="3709988"/>
            <a:ext cx="1142851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857108" y="931865"/>
            <a:ext cx="2571416" cy="3698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       </a:t>
            </a:r>
            <a:r>
              <a:rPr lang="en-US" altLang="zh-CN" b="1" dirty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530142" y="3719513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人事费率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63491" y="6386513"/>
            <a:ext cx="1333326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：百分比</a:t>
            </a:r>
            <a:endParaRPr lang="zh-CN" altLang="en-US" sz="1000" b="1" dirty="0"/>
          </a:p>
        </p:txBody>
      </p:sp>
      <p:graphicFrame>
        <p:nvGraphicFramePr>
          <p:cNvPr id="20" name="图表 19"/>
          <p:cNvGraphicFramePr/>
          <p:nvPr/>
        </p:nvGraphicFramePr>
        <p:xfrm>
          <a:off x="-119090" y="4214819"/>
          <a:ext cx="11327011" cy="176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2" name="图表 21"/>
          <p:cNvGraphicFramePr/>
          <p:nvPr/>
        </p:nvGraphicFramePr>
        <p:xfrm>
          <a:off x="-47662" y="1547819"/>
          <a:ext cx="11279350" cy="176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内容占位符 10"/>
          <p:cNvGraphicFramePr/>
          <p:nvPr/>
        </p:nvGraphicFramePr>
        <p:xfrm>
          <a:off x="463487" y="2722563"/>
          <a:ext cx="11504714" cy="98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</a:tblGrid>
              <a:tr h="246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3985.59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2093.84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4089.61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3794.57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3865.38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3749.09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3977.83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3027.25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3629.61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3650.18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2811.9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3786.31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42461.16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3156.94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1746.12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-828.7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-347.7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内容占位符 10"/>
          <p:cNvGraphicFramePr/>
          <p:nvPr/>
        </p:nvGraphicFramePr>
        <p:xfrm>
          <a:off x="463487" y="5408613"/>
          <a:ext cx="11504714" cy="98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</a:tblGrid>
              <a:tr h="246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8.27%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14.03%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8.20%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8.68%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8.63%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8.88%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8.78%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11.27%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8.85%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8.86%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10.13%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7.47%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9.08%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8.29%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13.24%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0.02%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-0.79%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人力成本同期比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9" name="Rectangle 45"/>
          <p:cNvSpPr>
            <a:spLocks noChangeArrowheads="1"/>
          </p:cNvSpPr>
          <p:nvPr/>
        </p:nvSpPr>
        <p:spPr bwMode="auto">
          <a:xfrm>
            <a:off x="3530142" y="1125538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发薪人数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469840" y="3709988"/>
            <a:ext cx="1142851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：人数</a:t>
            </a:r>
            <a:endParaRPr lang="zh-CN" altLang="en-US" sz="1000" b="1" dirty="0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857108" y="931865"/>
            <a:ext cx="2571416" cy="3698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       </a:t>
            </a:r>
            <a:r>
              <a:rPr lang="en-US" altLang="zh-CN" b="1" dirty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530142" y="3719513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实发工资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63491" y="6386513"/>
            <a:ext cx="1333326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graphicFrame>
        <p:nvGraphicFramePr>
          <p:cNvPr id="20" name="图表 19"/>
          <p:cNvGraphicFramePr/>
          <p:nvPr/>
        </p:nvGraphicFramePr>
        <p:xfrm>
          <a:off x="23767" y="4214819"/>
          <a:ext cx="11207921" cy="176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2" name="图表 21"/>
          <p:cNvGraphicFramePr/>
          <p:nvPr/>
        </p:nvGraphicFramePr>
        <p:xfrm>
          <a:off x="23767" y="1547819"/>
          <a:ext cx="11207921" cy="176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内容占位符 10"/>
          <p:cNvGraphicFramePr/>
          <p:nvPr/>
        </p:nvGraphicFramePr>
        <p:xfrm>
          <a:off x="463487" y="2722563"/>
          <a:ext cx="11504714" cy="98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</a:tblGrid>
              <a:tr h="246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582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573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583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570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565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556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555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551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541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529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514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474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6593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440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419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-142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-154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内容占位符 10"/>
          <p:cNvGraphicFramePr/>
          <p:nvPr/>
        </p:nvGraphicFramePr>
        <p:xfrm>
          <a:off x="463487" y="5408613"/>
          <a:ext cx="11504714" cy="98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</a:tblGrid>
              <a:tr h="246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239.53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205.47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243.80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239.17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243.92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241.56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250.64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243.95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230.72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235.73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199.49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208.27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2782.3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192.62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167.07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-46.91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-38.4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人力成本同期比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9" name="Rectangle 45"/>
          <p:cNvSpPr>
            <a:spLocks noChangeArrowheads="1"/>
          </p:cNvSpPr>
          <p:nvPr/>
        </p:nvSpPr>
        <p:spPr bwMode="auto">
          <a:xfrm>
            <a:off x="3530142" y="1125538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应发工资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857108" y="931865"/>
            <a:ext cx="2571416" cy="3698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       </a:t>
            </a:r>
            <a:r>
              <a:rPr lang="en-US" altLang="zh-CN" b="1" dirty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530142" y="3719513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社保费用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图表 19"/>
          <p:cNvGraphicFramePr/>
          <p:nvPr/>
        </p:nvGraphicFramePr>
        <p:xfrm>
          <a:off x="107936" y="4214819"/>
          <a:ext cx="11123752" cy="176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2" name="图表 21"/>
          <p:cNvGraphicFramePr/>
          <p:nvPr/>
        </p:nvGraphicFramePr>
        <p:xfrm>
          <a:off x="23767" y="1547819"/>
          <a:ext cx="11207921" cy="176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463491" y="6386513"/>
            <a:ext cx="1333326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469840" y="3709988"/>
            <a:ext cx="1142851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graphicFrame>
        <p:nvGraphicFramePr>
          <p:cNvPr id="21" name="内容占位符 10"/>
          <p:cNvGraphicFramePr/>
          <p:nvPr/>
        </p:nvGraphicFramePr>
        <p:xfrm>
          <a:off x="463487" y="2722563"/>
          <a:ext cx="11504714" cy="98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</a:tblGrid>
              <a:tr h="246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276.69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240.85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282.52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277.53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282.89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279.62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292.18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284.48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265.54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268.98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231.46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234.45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3217.2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217.78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188.06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-58.91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-52.79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内容占位符 10"/>
          <p:cNvGraphicFramePr/>
          <p:nvPr/>
        </p:nvGraphicFramePr>
        <p:xfrm>
          <a:off x="463487" y="5408613"/>
          <a:ext cx="11504714" cy="987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  <a:gridCol w="884978"/>
              </a:tblGrid>
              <a:tr h="246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三月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四月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五月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六月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七月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八月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九月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十一月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十二月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2698" marR="12698" marT="9525" marB="0" anchor="ctr">
                    <a:solidFill>
                      <a:srgbClr val="FFC000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52.95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52.81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52.89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51.65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51.28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53.23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57.09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56.55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55.76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54.54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53.50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48.46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640.71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44.05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43.21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</a:tr>
              <a:tr h="2467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-8.9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+mn-ea"/>
                          <a:cs typeface="+mn-cs"/>
                        </a:rPr>
                        <a:t>-9.6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Copyright Notice"/>
          <p:cNvSpPr/>
          <p:nvPr/>
        </p:nvSpPr>
        <p:spPr bwMode="auto">
          <a:xfrm>
            <a:off x="1" y="340111"/>
            <a:ext cx="2488673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激励概况（</a:t>
            </a:r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月）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55554" y="1142471"/>
          <a:ext cx="7745990" cy="1432560"/>
        </p:xfrm>
        <a:graphic>
          <a:graphicData uri="http://schemas.openxmlformats.org/drawingml/2006/table">
            <a:tbl>
              <a:tblPr/>
              <a:tblGrid>
                <a:gridCol w="1247102"/>
                <a:gridCol w="812361"/>
                <a:gridCol w="812361"/>
                <a:gridCol w="812361"/>
                <a:gridCol w="812361"/>
                <a:gridCol w="812361"/>
                <a:gridCol w="812361"/>
                <a:gridCol w="812361"/>
                <a:gridCol w="812361"/>
              </a:tblGrid>
              <a:tr h="2539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2019</a:t>
                      </a:r>
                      <a:r>
                        <a:rPr lang="zh-CN" altLang="en-US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占比所有</a:t>
                      </a:r>
                      <a:b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激励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占比公司</a:t>
                      </a:r>
                      <a:b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1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整体成本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779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4.7%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</a:tr>
              <a:tr h="20779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  <a:tr h="20779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</a:tr>
              <a:tr h="207791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0.0%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336506" y="3028421"/>
          <a:ext cx="7745990" cy="1487805"/>
        </p:xfrm>
        <a:graphic>
          <a:graphicData uri="http://schemas.openxmlformats.org/drawingml/2006/table">
            <a:tbl>
              <a:tblPr/>
              <a:tblGrid>
                <a:gridCol w="1247102"/>
                <a:gridCol w="812361"/>
                <a:gridCol w="812361"/>
                <a:gridCol w="812361"/>
                <a:gridCol w="812361"/>
                <a:gridCol w="812361"/>
                <a:gridCol w="812361"/>
                <a:gridCol w="812361"/>
                <a:gridCol w="812361"/>
              </a:tblGrid>
              <a:tr h="3905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1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1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1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其他</a:t>
                      </a:r>
                      <a:endParaRPr lang="zh-CN" altLang="en-US" sz="1100" b="1" i="0" u="none" strike="noStrike" kern="12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1" i="0" u="none" strike="noStrike" kern="12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占比所有</a:t>
                      </a:r>
                      <a:b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</a:br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激励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占比公司</a:t>
                      </a:r>
                      <a:b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</a:br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整体成本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5.6%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0.2%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336506" y="4929198"/>
          <a:ext cx="7745990" cy="1473507"/>
        </p:xfrm>
        <a:graphic>
          <a:graphicData uri="http://schemas.openxmlformats.org/drawingml/2006/table">
            <a:tbl>
              <a:tblPr/>
              <a:tblGrid>
                <a:gridCol w="1247102"/>
                <a:gridCol w="812361"/>
                <a:gridCol w="812361"/>
                <a:gridCol w="812361"/>
                <a:gridCol w="812361"/>
                <a:gridCol w="812361"/>
                <a:gridCol w="812361"/>
                <a:gridCol w="812361"/>
                <a:gridCol w="812361"/>
              </a:tblGrid>
              <a:tr h="3762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环比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其他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占比所有</a:t>
                      </a:r>
                      <a:b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</a:br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激励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占比公司</a:t>
                      </a:r>
                      <a:b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</a:br>
                      <a:r>
                        <a:rPr lang="zh-CN" altLang="en-US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整体成本</a:t>
                      </a:r>
                      <a:endParaRPr lang="zh-CN" altLang="en-US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-0.9%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-0.1%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0.1%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-0.2%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517416" y="1358898"/>
            <a:ext cx="31237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月提成激励合计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发放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，激励投入占比公司整体用人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成本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，其中高毛利占比所有激励提成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总激励金额较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月环比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下降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，激励投入占比公司整体用人成本环比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下降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，其中高毛利占比所有激励提成环比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下降</a:t>
            </a: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图表 26"/>
          <p:cNvGraphicFramePr/>
          <p:nvPr/>
        </p:nvGraphicFramePr>
        <p:xfrm>
          <a:off x="323808" y="4210051"/>
          <a:ext cx="11212640" cy="176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XXXX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数据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概况（环比、同比）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8" name="内容占位符 10"/>
          <p:cNvGraphicFramePr/>
          <p:nvPr/>
        </p:nvGraphicFramePr>
        <p:xfrm>
          <a:off x="190483" y="2667001"/>
          <a:ext cx="11872944" cy="114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02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</a:tblGrid>
              <a:tr h="426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135.16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85.95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145.51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63.21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64.91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54.43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103.40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196.23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17.41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52.48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16.09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108.34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54.08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467.01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124.15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41.20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1729.56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143.31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163.06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246.61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80.52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112.67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129.69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262.22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302.17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39.17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101.82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33.63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166.79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104.59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910.24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204.77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86.92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3088.19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2018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147.12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87.48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183.91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78.11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79.52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88.10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166.78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215.78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14.43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51.72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21.70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117.07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40.67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376.28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136.03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57.63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1862.32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45"/>
          <p:cNvSpPr>
            <a:spLocks noChangeArrowheads="1"/>
          </p:cNvSpPr>
          <p:nvPr/>
        </p:nvSpPr>
        <p:spPr bwMode="auto">
          <a:xfrm>
            <a:off x="3606332" y="1125538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销售收入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190476" y="3817938"/>
            <a:ext cx="1142851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574586" y="3973513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人事费率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190476" y="6513513"/>
            <a:ext cx="1333326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：百分比</a:t>
            </a:r>
            <a:endParaRPr lang="zh-CN" altLang="en-US" sz="1000" b="1" dirty="0"/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6609490" y="728664"/>
            <a:ext cx="3676171" cy="36933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 </a:t>
            </a:r>
            <a:r>
              <a:rPr lang="en-US" altLang="zh-CN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内容占位符 10"/>
          <p:cNvGraphicFramePr/>
          <p:nvPr/>
        </p:nvGraphicFramePr>
        <p:xfrm>
          <a:off x="190483" y="5365751"/>
          <a:ext cx="11872944" cy="114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02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</a:tblGrid>
              <a:tr h="426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10.81%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10.38%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6.60%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8.43%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9.88%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6.39%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7.68%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2.68%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7.12%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11.45%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6.48%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5.27%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11.52%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3.72%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7.91%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14.10%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6.64%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11.76%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5.66%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4.90%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7.14%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6.80%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2.94%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4.36%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2.40%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4.88%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6.84%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4.07%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3.73%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6.22%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2.12%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4.65%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7.29%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4.28%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F4E7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2018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9.38%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11.37%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5.74%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6.55%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7.24%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3.85%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5.02%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2.79%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7.12%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10.20%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5.27%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3.72%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9.24%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2.48%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3.60%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14.13%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5.42%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图表 25"/>
          <p:cNvGraphicFramePr/>
          <p:nvPr/>
        </p:nvGraphicFramePr>
        <p:xfrm>
          <a:off x="412696" y="1022350"/>
          <a:ext cx="11142799" cy="2264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图表 16"/>
          <p:cNvGraphicFramePr/>
          <p:nvPr/>
        </p:nvGraphicFramePr>
        <p:xfrm>
          <a:off x="526981" y="4025900"/>
          <a:ext cx="11009467" cy="1953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526981" y="1333501"/>
          <a:ext cx="11041213" cy="1953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XXXX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数据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概况（环比、同比）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8" name="内容占位符 10"/>
          <p:cNvGraphicFramePr/>
          <p:nvPr/>
        </p:nvGraphicFramePr>
        <p:xfrm>
          <a:off x="190483" y="2667001"/>
          <a:ext cx="11872944" cy="1178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02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</a:tblGrid>
              <a:tr h="426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236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2018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251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45"/>
          <p:cNvSpPr>
            <a:spLocks noChangeArrowheads="1"/>
          </p:cNvSpPr>
          <p:nvPr/>
        </p:nvSpPr>
        <p:spPr bwMode="auto">
          <a:xfrm>
            <a:off x="3606332" y="1125538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发薪人数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190476" y="3817938"/>
            <a:ext cx="1142851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：人数</a:t>
            </a:r>
            <a:endParaRPr lang="zh-CN" altLang="en-US" sz="1000" b="1" dirty="0"/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574586" y="3973513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人力成本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190476" y="6513513"/>
            <a:ext cx="1333326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6609490" y="728664"/>
            <a:ext cx="3676171" cy="36933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 </a:t>
            </a:r>
            <a:r>
              <a:rPr lang="en-US" altLang="zh-CN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内容占位符 10"/>
          <p:cNvGraphicFramePr/>
          <p:nvPr/>
        </p:nvGraphicFramePr>
        <p:xfrm>
          <a:off x="190483" y="5365751"/>
          <a:ext cx="11872944" cy="114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02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</a:tblGrid>
              <a:tr h="426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14.61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8.92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5.33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6.42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3.48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7.94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5.27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1.24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6.01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1.04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5.71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6.23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17.38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9.81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5.81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114.79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16.85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9.23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12.07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5.75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7.66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3.81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11.45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7.26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1.91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6.96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1.37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6.22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19.31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9.51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6.34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132.21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2018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13.80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10.56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5.76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3.39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8.38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6.01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1.03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5.27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4.36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3.76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9.32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4.90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8.14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100.89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图表 16"/>
          <p:cNvGraphicFramePr/>
          <p:nvPr/>
        </p:nvGraphicFramePr>
        <p:xfrm>
          <a:off x="577775" y="4533901"/>
          <a:ext cx="10958673" cy="1445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526981" y="1333501"/>
          <a:ext cx="11041213" cy="1953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XXXX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数据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概况（环比、同比）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8" name="内容占位符 10"/>
          <p:cNvGraphicFramePr/>
          <p:nvPr/>
        </p:nvGraphicFramePr>
        <p:xfrm>
          <a:off x="190483" y="2667001"/>
          <a:ext cx="11872944" cy="114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02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</a:tblGrid>
              <a:tr h="426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11.72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7.14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5.24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2.82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4.42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4.73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0.72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4.43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8.03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4.35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92.38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13.92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7.33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10.37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4.46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6.48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9.80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6.42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1.62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5.68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1.04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4.92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5.31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16.22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4.86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109.54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2018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10.44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7.78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4.02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4.55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2.74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7.00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4.99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0.77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4.17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0.83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3.19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2.82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7.66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3.91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79.28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45"/>
          <p:cNvSpPr>
            <a:spLocks noChangeArrowheads="1"/>
          </p:cNvSpPr>
          <p:nvPr/>
        </p:nvSpPr>
        <p:spPr bwMode="auto">
          <a:xfrm>
            <a:off x="3606332" y="1125538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应发工资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190476" y="3817938"/>
            <a:ext cx="1142851" cy="247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574586" y="3973513"/>
            <a:ext cx="4556590" cy="373062"/>
          </a:xfrm>
          <a:prstGeom prst="rect">
            <a:avLst/>
          </a:prstGeom>
          <a:noFill/>
          <a:ln w="9525">
            <a:noFill/>
            <a:bevel/>
          </a:ln>
        </p:spPr>
        <p:txBody>
          <a:bodyPr/>
          <a:lstStyle/>
          <a:p>
            <a:pPr indent="-342900" algn="ctr">
              <a:lnSpc>
                <a:spcPts val="2500"/>
              </a:lnSpc>
              <a:spcBef>
                <a:spcPct val="20000"/>
              </a:spcBef>
              <a:buFontTx/>
              <a:buNone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社保费用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190476" y="6513513"/>
            <a:ext cx="1333326" cy="2460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000" b="1" dirty="0"/>
              <a:t>单位</a:t>
            </a:r>
            <a:r>
              <a:rPr lang="zh-CN" altLang="en-US" sz="1000" b="1" dirty="0" smtClean="0"/>
              <a:t>：万元</a:t>
            </a:r>
            <a:endParaRPr lang="zh-CN" altLang="en-US" sz="1000" b="1" dirty="0"/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6609490" y="728664"/>
            <a:ext cx="3676171" cy="36933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 </a:t>
            </a:r>
            <a:r>
              <a:rPr lang="en-US" altLang="zh-CN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</a:t>
            </a:r>
            <a:r>
              <a:rPr lang="en-US" altLang="zh-CN" b="1" dirty="0" smtClean="0">
                <a:solidFill>
                  <a:srgbClr val="66AA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   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■ 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内容占位符 10"/>
          <p:cNvGraphicFramePr/>
          <p:nvPr/>
        </p:nvGraphicFramePr>
        <p:xfrm>
          <a:off x="190483" y="5365751"/>
          <a:ext cx="11872944" cy="114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02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  <a:gridCol w="657326"/>
              </a:tblGrid>
              <a:tr h="4264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2.89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1.78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1.65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0.66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1.65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0.84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1.28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0.33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1.28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1.08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3.09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1.78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1.46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22.41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2019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2.93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1.90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1.70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0.66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1.65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0.84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1.28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0.33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1.30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3.09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1.56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1.48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22.66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</a:tr>
              <a:tr h="238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2018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0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3.36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2.17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2.27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1.21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0.65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1.37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1.02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0.26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0.31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1.16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0.94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1.66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1.00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2.03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21.61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Copyright Notice"/>
          <p:cNvSpPr/>
          <p:nvPr/>
        </p:nvSpPr>
        <p:spPr bwMode="auto">
          <a:xfrm>
            <a:off x="0" y="340111"/>
            <a:ext cx="4577754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XXXX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薪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酬概况（</a:t>
            </a:r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2018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年）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8" name="内容占位符 10"/>
          <p:cNvGraphicFramePr/>
          <p:nvPr/>
        </p:nvGraphicFramePr>
        <p:xfrm>
          <a:off x="177784" y="4019555"/>
          <a:ext cx="11872944" cy="2559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  <a:gridCol w="659608"/>
              </a:tblGrid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11.72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7.14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5.24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2.82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4.42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4.73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0.72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4.43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8.03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4.35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92.38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159" marR="10159" marT="762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13.92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7.33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10.37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4.46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6.48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3.15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9.80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6.42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1.62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5.68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1.04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4.92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5.31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16.22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7.95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4.86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109.54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4E7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10.44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7.78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8.29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4.02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4.55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2.74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7.00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4.99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0.77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4.17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0.83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3.19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2.82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7.66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3.91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6.12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79.28</a:t>
                      </a:r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altLang="zh-CN" sz="1200" b="0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Copyright Notice"/>
          <p:cNvSpPr/>
          <p:nvPr/>
        </p:nvSpPr>
        <p:spPr bwMode="auto">
          <a:xfrm>
            <a:off x="0" y="340111"/>
            <a:ext cx="3348206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XXXX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薪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酬概况（</a:t>
            </a:r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月）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60313" y="1191786"/>
          <a:ext cx="11739620" cy="543046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28569"/>
                <a:gridCol w="552378"/>
                <a:gridCol w="647616"/>
                <a:gridCol w="533331"/>
                <a:gridCol w="863488"/>
                <a:gridCol w="690472"/>
                <a:gridCol w="690472"/>
                <a:gridCol w="866663"/>
                <a:gridCol w="688884"/>
                <a:gridCol w="688884"/>
                <a:gridCol w="965076"/>
                <a:gridCol w="639678"/>
                <a:gridCol w="639678"/>
                <a:gridCol w="898411"/>
                <a:gridCol w="673010"/>
                <a:gridCol w="673010"/>
              </a:tblGrid>
              <a:tr h="2858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组织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人数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 hMerge="1">
                  <a:tcPr marL="0" marR="0" marT="0" marB="0" anchor="ctr"/>
                </a:tc>
                <a:tc hMerge="1"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应发工资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 hMerge="1">
                  <a:tcPr marL="0" marR="0" marT="0" marB="0" anchor="ctr"/>
                </a:tc>
                <a:tc hMerge="1"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社保、公积金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 hMerge="1">
                  <a:tcPr marL="0" marR="0" marT="0" marB="0" anchor="ctr"/>
                </a:tc>
                <a:tc hMerge="1"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人力成本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 hMerge="1">
                  <a:tcPr marL="0" marR="0" marT="0" marB="0" anchor="ctr"/>
                </a:tc>
                <a:tc hMerge="1"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销售收入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 hMerge="1">
                  <a:tcPr marL="0" marR="0" marT="0" marB="0" anchor="ctr"/>
                </a:tc>
                <a:tc hMerge="1">
                  <a:tcPr marL="0" marR="0" marT="0" marB="0" anchor="ctr"/>
                </a:tc>
              </a:tr>
              <a:tr h="285814">
                <a:tc vMerge="1"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人数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1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1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5814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66AA6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-0%</a:t>
                      </a:r>
                      <a:endParaRPr lang="en-US" altLang="zh-CN" sz="1200" b="0" i="0" u="none" strike="noStrike" kern="1200" dirty="0">
                        <a:solidFill>
                          <a:srgbClr val="66AA6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" name="下箭头 7"/>
          <p:cNvSpPr/>
          <p:nvPr/>
        </p:nvSpPr>
        <p:spPr>
          <a:xfrm rot="10800000">
            <a:off x="11839069" y="4105274"/>
            <a:ext cx="120634" cy="1460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 rot="10800000">
            <a:off x="11839069" y="4378324"/>
            <a:ext cx="120634" cy="1460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 rot="10800000">
            <a:off x="11839069" y="5260974"/>
            <a:ext cx="120634" cy="1460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下箭头 11"/>
          <p:cNvSpPr/>
          <p:nvPr/>
        </p:nvSpPr>
        <p:spPr>
          <a:xfrm rot="10800000">
            <a:off x="11839069" y="5540374"/>
            <a:ext cx="120634" cy="1460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34919" y="1733550"/>
            <a:ext cx="11777938" cy="330200"/>
          </a:xfrm>
          <a:prstGeom prst="rect">
            <a:avLst/>
          </a:prstGeom>
          <a:noFill/>
          <a:ln w="19050">
            <a:solidFill>
              <a:srgbClr val="66AAC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34919" y="2647950"/>
            <a:ext cx="11781913" cy="825500"/>
          </a:xfrm>
          <a:prstGeom prst="rect">
            <a:avLst/>
          </a:prstGeom>
          <a:noFill/>
          <a:ln w="19050">
            <a:solidFill>
              <a:srgbClr val="66AAC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34919" y="5721350"/>
            <a:ext cx="11773962" cy="330200"/>
          </a:xfrm>
          <a:prstGeom prst="rect">
            <a:avLst/>
          </a:prstGeom>
          <a:noFill/>
          <a:ln w="19050">
            <a:solidFill>
              <a:srgbClr val="66AAC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34919" y="4889500"/>
            <a:ext cx="11777938" cy="330200"/>
          </a:xfrm>
          <a:prstGeom prst="rect">
            <a:avLst/>
          </a:prstGeom>
          <a:noFill/>
          <a:ln w="19050">
            <a:solidFill>
              <a:srgbClr val="66AAC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>
            <a:off x="11839069" y="1836834"/>
            <a:ext cx="120634" cy="146050"/>
          </a:xfrm>
          <a:prstGeom prst="downArrow">
            <a:avLst/>
          </a:prstGeom>
          <a:solidFill>
            <a:srgbClr val="66AA66"/>
          </a:solidFill>
          <a:ln>
            <a:solidFill>
              <a:srgbClr val="66A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下箭头 17"/>
          <p:cNvSpPr/>
          <p:nvPr/>
        </p:nvSpPr>
        <p:spPr>
          <a:xfrm>
            <a:off x="11839069" y="2692924"/>
            <a:ext cx="120634" cy="146050"/>
          </a:xfrm>
          <a:prstGeom prst="downArrow">
            <a:avLst/>
          </a:prstGeom>
          <a:solidFill>
            <a:srgbClr val="66AA66"/>
          </a:solidFill>
          <a:ln>
            <a:solidFill>
              <a:srgbClr val="66A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下箭头 18"/>
          <p:cNvSpPr/>
          <p:nvPr/>
        </p:nvSpPr>
        <p:spPr>
          <a:xfrm>
            <a:off x="11839069" y="2972324"/>
            <a:ext cx="120634" cy="146050"/>
          </a:xfrm>
          <a:prstGeom prst="downArrow">
            <a:avLst/>
          </a:prstGeom>
          <a:solidFill>
            <a:srgbClr val="66AA66"/>
          </a:solidFill>
          <a:ln>
            <a:solidFill>
              <a:srgbClr val="66A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下箭头 19"/>
          <p:cNvSpPr/>
          <p:nvPr/>
        </p:nvSpPr>
        <p:spPr>
          <a:xfrm>
            <a:off x="11839069" y="3264424"/>
            <a:ext cx="120634" cy="146050"/>
          </a:xfrm>
          <a:prstGeom prst="downArrow">
            <a:avLst/>
          </a:prstGeom>
          <a:solidFill>
            <a:srgbClr val="66AA66"/>
          </a:solidFill>
          <a:ln>
            <a:solidFill>
              <a:srgbClr val="66A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下箭头 20"/>
          <p:cNvSpPr/>
          <p:nvPr/>
        </p:nvSpPr>
        <p:spPr>
          <a:xfrm>
            <a:off x="11839069" y="4972574"/>
            <a:ext cx="120634" cy="146050"/>
          </a:xfrm>
          <a:prstGeom prst="downArrow">
            <a:avLst/>
          </a:prstGeom>
          <a:solidFill>
            <a:srgbClr val="66AA66"/>
          </a:solidFill>
          <a:ln>
            <a:solidFill>
              <a:srgbClr val="66A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下箭头 21"/>
          <p:cNvSpPr/>
          <p:nvPr/>
        </p:nvSpPr>
        <p:spPr>
          <a:xfrm>
            <a:off x="11839069" y="5836174"/>
            <a:ext cx="120634" cy="146050"/>
          </a:xfrm>
          <a:prstGeom prst="downArrow">
            <a:avLst/>
          </a:prstGeom>
          <a:solidFill>
            <a:srgbClr val="66AA66"/>
          </a:solidFill>
          <a:ln>
            <a:solidFill>
              <a:srgbClr val="66A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Copyright Notice"/>
          <p:cNvSpPr/>
          <p:nvPr/>
        </p:nvSpPr>
        <p:spPr bwMode="auto">
          <a:xfrm>
            <a:off x="0" y="340111"/>
            <a:ext cx="3511093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XXXX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人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效概况（</a:t>
            </a:r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月）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60308" y="1191786"/>
          <a:ext cx="11625348" cy="51391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68779"/>
                <a:gridCol w="968779"/>
                <a:gridCol w="968779"/>
                <a:gridCol w="968779"/>
                <a:gridCol w="968779"/>
                <a:gridCol w="968779"/>
                <a:gridCol w="968779"/>
                <a:gridCol w="968779"/>
                <a:gridCol w="968779"/>
                <a:gridCol w="968779"/>
                <a:gridCol w="968779"/>
                <a:gridCol w="968779"/>
              </a:tblGrid>
              <a:tr h="37867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负责人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销售任务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实际销售额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销售完成率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自有员工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人均效能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同期人效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人均成本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预算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预算使用率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人事费率</a:t>
                      </a:r>
                      <a:endParaRPr lang="zh-CN" altLang="en-US" sz="1200" b="1" i="0" u="none" strike="noStrike" kern="120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49" marR="6349" marT="6350" marB="0" anchor="ctr">
                    <a:solidFill>
                      <a:srgbClr val="FFC000"/>
                    </a:solidFill>
                  </a:tcPr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8002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en-US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cxnSp>
        <p:nvCxnSpPr>
          <p:cNvPr id="11" name="直接连接符 10"/>
          <p:cNvCxnSpPr/>
          <p:nvPr/>
        </p:nvCxnSpPr>
        <p:spPr>
          <a:xfrm flipV="1">
            <a:off x="317458" y="3244850"/>
            <a:ext cx="6685680" cy="63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90476" y="6329364"/>
            <a:ext cx="1333326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200" b="1" dirty="0"/>
              <a:t>单位</a:t>
            </a:r>
            <a:r>
              <a:rPr lang="zh-CN" altLang="en-US" sz="1200" b="1" dirty="0" smtClean="0"/>
              <a:t>：元</a:t>
            </a:r>
            <a:endParaRPr lang="zh-CN" altLang="en-US" sz="1200" b="1" dirty="0"/>
          </a:p>
        </p:txBody>
      </p:sp>
      <p:sp>
        <p:nvSpPr>
          <p:cNvPr id="15" name="下箭头 14"/>
          <p:cNvSpPr/>
          <p:nvPr/>
        </p:nvSpPr>
        <p:spPr>
          <a:xfrm>
            <a:off x="6880916" y="247332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>
            <a:off x="6880916" y="304482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>
            <a:off x="6880916" y="274637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下箭头 19"/>
          <p:cNvSpPr/>
          <p:nvPr/>
        </p:nvSpPr>
        <p:spPr>
          <a:xfrm>
            <a:off x="6880916" y="389572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下箭头 20"/>
          <p:cNvSpPr/>
          <p:nvPr/>
        </p:nvSpPr>
        <p:spPr>
          <a:xfrm>
            <a:off x="6880916" y="443547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下箭头 23"/>
          <p:cNvSpPr/>
          <p:nvPr/>
        </p:nvSpPr>
        <p:spPr>
          <a:xfrm>
            <a:off x="6880916" y="191452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下箭头 24"/>
          <p:cNvSpPr/>
          <p:nvPr/>
        </p:nvSpPr>
        <p:spPr>
          <a:xfrm>
            <a:off x="6880916" y="360997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下箭头 25"/>
          <p:cNvSpPr/>
          <p:nvPr/>
        </p:nvSpPr>
        <p:spPr>
          <a:xfrm>
            <a:off x="6880916" y="4149724"/>
            <a:ext cx="120634" cy="14605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788523"/>
            <a:ext cx="6238063" cy="279400"/>
            <a:chOff x="0" y="2349500"/>
            <a:chExt cx="3810002" cy="279400"/>
          </a:xfrm>
        </p:grpSpPr>
        <p:sp>
          <p:nvSpPr>
            <p:cNvPr id="3" name="矩形 2"/>
            <p:cNvSpPr/>
            <p:nvPr/>
          </p:nvSpPr>
          <p:spPr>
            <a:xfrm>
              <a:off x="0" y="2349500"/>
              <a:ext cx="1270000" cy="279400"/>
            </a:xfrm>
            <a:prstGeom prst="rect">
              <a:avLst/>
            </a:prstGeom>
            <a:solidFill>
              <a:srgbClr val="DF69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70001" y="2349500"/>
              <a:ext cx="1270000" cy="279400"/>
            </a:xfrm>
            <a:prstGeom prst="rect">
              <a:avLst/>
            </a:prstGeom>
            <a:solidFill>
              <a:srgbClr val="E6B7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40002" y="2349500"/>
              <a:ext cx="1270000" cy="279400"/>
            </a:xfrm>
            <a:prstGeom prst="rect">
              <a:avLst/>
            </a:prstGeom>
            <a:solidFill>
              <a:srgbClr val="66AA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Copyright Notice"/>
          <p:cNvSpPr/>
          <p:nvPr/>
        </p:nvSpPr>
        <p:spPr bwMode="auto">
          <a:xfrm>
            <a:off x="0" y="340111"/>
            <a:ext cx="3511093" cy="43476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XXXX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预算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概况（</a:t>
            </a:r>
            <a:r>
              <a:rPr lang="en-US" altLang="zh-CN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2</a:t>
            </a:r>
            <a:r>
              <a:rPr lang="zh-CN" altLang="en-US" sz="2400" b="1" cap="small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月）</a:t>
            </a:r>
            <a:endParaRPr lang="en-US" sz="2400" b="1" cap="small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60308" y="1191786"/>
          <a:ext cx="11625345" cy="51391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1113"/>
                <a:gridCol w="876186"/>
                <a:gridCol w="876186"/>
                <a:gridCol w="876186"/>
                <a:gridCol w="876186"/>
                <a:gridCol w="876186"/>
                <a:gridCol w="876186"/>
                <a:gridCol w="876186"/>
                <a:gridCol w="876186"/>
                <a:gridCol w="876186"/>
                <a:gridCol w="876186"/>
                <a:gridCol w="876186"/>
                <a:gridCol w="876186"/>
              </a:tblGrid>
              <a:tr h="28551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区域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人效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人工费率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费用控制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销售达成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 hMerge="1">
                  <a:tcPr>
                    <a:solidFill>
                      <a:srgbClr val="FFC000"/>
                    </a:solidFill>
                  </a:tcPr>
                </a:tc>
                <a:tc hMerge="1">
                  <a:tcPr marL="68580" marR="68580" marT="0" marB="0" anchor="ctr">
                    <a:solidFill>
                      <a:srgbClr val="FFC000"/>
                    </a:solidFill>
                  </a:tcPr>
                </a:tc>
              </a:tr>
              <a:tr h="285510">
                <a:tc vMerge="1"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实际人效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目标人效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达成率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实际费率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预算费率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控制率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1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实际发生额</a:t>
                      </a:r>
                      <a:endParaRPr lang="zh-CN" altLang="zh-CN" sz="11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预算额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节超额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销售目标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zh-CN" sz="1200" b="1" i="0" u="none" strike="noStrike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销售实际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zh-CN" altLang="en-US" sz="1200" b="1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销售达成</a:t>
                      </a:r>
                      <a:endParaRPr lang="zh-CN" altLang="zh-CN" sz="1200" b="1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>
                    <a:solidFill>
                      <a:srgbClr val="FFC000"/>
                    </a:solidFill>
                  </a:tcPr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  <a:tr h="28551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1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endParaRPr lang="zh-CN" altLang="en-US" sz="11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0%</a:t>
                      </a:r>
                      <a:endParaRPr lang="zh-CN" altLang="zh-CN" sz="1200" b="0" i="0" u="none" strike="noStrike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71" marR="68571" marT="0" marB="0" anchor="ctr"/>
                </a:tc>
              </a:tr>
            </a:tbl>
          </a:graphicData>
        </a:graphic>
      </p:graphicFrame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190476" y="6329364"/>
            <a:ext cx="1333326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200" b="1" dirty="0"/>
              <a:t>单位</a:t>
            </a:r>
            <a:r>
              <a:rPr lang="zh-CN" altLang="en-US" sz="1200" b="1" dirty="0" smtClean="0"/>
              <a:t>：万元</a:t>
            </a:r>
            <a:endParaRPr lang="zh-CN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5831</Words>
  <Application>WPS 演示</Application>
  <PresentationFormat>自定义</PresentationFormat>
  <Paragraphs>3324</Paragraphs>
  <Slides>16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Open Sans Light</vt:lpstr>
      <vt:lpstr>Yu Gothic UI Light</vt:lpstr>
      <vt:lpstr>Gill Sans</vt:lpstr>
      <vt:lpstr>ヒラギノ角ゴ ProN W3</vt:lpstr>
      <vt:lpstr>Arial Unicode MS</vt:lpstr>
      <vt:lpstr>Calibri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小柯</cp:lastModifiedBy>
  <cp:revision>3</cp:revision>
  <dcterms:created xsi:type="dcterms:W3CDTF">2019-04-10T02:50:00Z</dcterms:created>
  <dcterms:modified xsi:type="dcterms:W3CDTF">2019-08-22T06:43:07Z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